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y="6858000" cx="12192000"/>
  <p:notesSz cx="6858000" cy="9144000"/>
  <p:embeddedFontLst>
    <p:embeddedFont>
      <p:font typeface="Raleway"/>
      <p:regular r:id="rId69"/>
      <p:bold r:id="rId70"/>
      <p:italic r:id="rId71"/>
      <p:boldItalic r:id="rId72"/>
    </p:embeddedFont>
    <p:embeddedFont>
      <p:font typeface="Garamond"/>
      <p:regular r:id="rId73"/>
      <p:bold r:id="rId74"/>
      <p:italic r:id="rId75"/>
      <p:boldItalic r:id="rId76"/>
    </p:embeddedFont>
    <p:embeddedFont>
      <p:font typeface="Arial Narrow"/>
      <p:regular r:id="rId77"/>
      <p:bold r:id="rId78"/>
      <p:italic r:id="rId79"/>
      <p:boldItalic r:id="rId80"/>
    </p:embeddedFont>
    <p:embeddedFont>
      <p:font typeface="Raleway Light"/>
      <p:regular r:id="rId81"/>
      <p:bold r:id="rId82"/>
      <p:italic r:id="rId83"/>
      <p:boldItalic r:id="rId84"/>
    </p:embeddedFont>
    <p:embeddedFont>
      <p:font typeface="Helvetica Neue"/>
      <p:regular r:id="rId85"/>
      <p:bold r:id="rId86"/>
      <p:italic r:id="rId87"/>
      <p:boldItalic r:id="rId88"/>
    </p:embeddedFont>
    <p:embeddedFont>
      <p:font typeface="Gill Sans"/>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RalewayLight-boldItalic.fntdata"/><Relationship Id="rId83" Type="http://schemas.openxmlformats.org/officeDocument/2006/relationships/font" Target="fonts/RalewayLight-italic.fntdata"/><Relationship Id="rId42" Type="http://schemas.openxmlformats.org/officeDocument/2006/relationships/slide" Target="slides/slide38.xml"/><Relationship Id="rId86" Type="http://schemas.openxmlformats.org/officeDocument/2006/relationships/font" Target="fonts/HelveticaNeue-bold.fntdata"/><Relationship Id="rId41" Type="http://schemas.openxmlformats.org/officeDocument/2006/relationships/slide" Target="slides/slide37.xml"/><Relationship Id="rId85" Type="http://schemas.openxmlformats.org/officeDocument/2006/relationships/font" Target="fonts/HelveticaNeue-regular.fntdata"/><Relationship Id="rId44" Type="http://schemas.openxmlformats.org/officeDocument/2006/relationships/slide" Target="slides/slide40.xml"/><Relationship Id="rId88" Type="http://schemas.openxmlformats.org/officeDocument/2006/relationships/font" Target="fonts/HelveticaNeue-boldItalic.fntdata"/><Relationship Id="rId43" Type="http://schemas.openxmlformats.org/officeDocument/2006/relationships/slide" Target="slides/slide39.xml"/><Relationship Id="rId87" Type="http://schemas.openxmlformats.org/officeDocument/2006/relationships/font" Target="fonts/HelveticaNeue-italic.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GillSans-regular.fntdata"/><Relationship Id="rId80" Type="http://schemas.openxmlformats.org/officeDocument/2006/relationships/font" Target="fonts/ArialNarrow-boldItalic.fntdata"/><Relationship Id="rId82" Type="http://schemas.openxmlformats.org/officeDocument/2006/relationships/font" Target="fonts/RalewayLight-bold.fntdata"/><Relationship Id="rId81" Type="http://schemas.openxmlformats.org/officeDocument/2006/relationships/font" Target="fonts/Raleway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Garamond-regular.fntdata"/><Relationship Id="rId72" Type="http://schemas.openxmlformats.org/officeDocument/2006/relationships/font" Target="fonts/Raleway-boldItalic.fntdata"/><Relationship Id="rId31" Type="http://schemas.openxmlformats.org/officeDocument/2006/relationships/slide" Target="slides/slide27.xml"/><Relationship Id="rId75" Type="http://schemas.openxmlformats.org/officeDocument/2006/relationships/font" Target="fonts/Garamond-italic.fntdata"/><Relationship Id="rId30" Type="http://schemas.openxmlformats.org/officeDocument/2006/relationships/slide" Target="slides/slide26.xml"/><Relationship Id="rId74" Type="http://schemas.openxmlformats.org/officeDocument/2006/relationships/font" Target="fonts/Garamond-bold.fntdata"/><Relationship Id="rId33" Type="http://schemas.openxmlformats.org/officeDocument/2006/relationships/slide" Target="slides/slide29.xml"/><Relationship Id="rId77" Type="http://schemas.openxmlformats.org/officeDocument/2006/relationships/font" Target="fonts/ArialNarrow-regular.fntdata"/><Relationship Id="rId32" Type="http://schemas.openxmlformats.org/officeDocument/2006/relationships/slide" Target="slides/slide28.xml"/><Relationship Id="rId76" Type="http://schemas.openxmlformats.org/officeDocument/2006/relationships/font" Target="fonts/Garamond-boldItalic.fntdata"/><Relationship Id="rId35" Type="http://schemas.openxmlformats.org/officeDocument/2006/relationships/slide" Target="slides/slide31.xml"/><Relationship Id="rId79" Type="http://schemas.openxmlformats.org/officeDocument/2006/relationships/font" Target="fonts/ArialNarrow-italic.fntdata"/><Relationship Id="rId34" Type="http://schemas.openxmlformats.org/officeDocument/2006/relationships/slide" Target="slides/slide30.xml"/><Relationship Id="rId78" Type="http://schemas.openxmlformats.org/officeDocument/2006/relationships/font" Target="fonts/ArialNarrow-bold.fntdata"/><Relationship Id="rId71" Type="http://schemas.openxmlformats.org/officeDocument/2006/relationships/font" Target="fonts/Raleway-italic.fntdata"/><Relationship Id="rId70" Type="http://schemas.openxmlformats.org/officeDocument/2006/relationships/font" Target="fonts/Raleway-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Raleway-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0" Type="http://schemas.openxmlformats.org/officeDocument/2006/relationships/font" Target="fonts/GillSans-bold.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p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21:notes"/>
          <p:cNvSpPr txBox="1"/>
          <p:nvPr>
            <p:ph idx="1" type="body"/>
          </p:nvPr>
        </p:nvSpPr>
        <p:spPr>
          <a:xfrm>
            <a:off x="381000" y="4330699"/>
            <a:ext cx="6096000" cy="4341813"/>
          </a:xfrm>
          <a:prstGeom prst="rect">
            <a:avLst/>
          </a:prstGeom>
          <a:noFill/>
          <a:ln>
            <a:noFill/>
          </a:ln>
        </p:spPr>
        <p:txBody>
          <a:bodyPr anchorCtr="0" anchor="t" bIns="45700" lIns="91425" spcFirstLastPara="1" rIns="91425" wrap="square" tIns="45700">
            <a:noAutofit/>
          </a:bodyPr>
          <a:lstStyle/>
          <a:p>
            <a:pPr indent="-254000" lvl="0" marL="342900" marR="0" rtl="0" algn="l">
              <a:spcBef>
                <a:spcPts val="0"/>
              </a:spcBef>
              <a:spcAft>
                <a:spcPts val="0"/>
              </a:spcAft>
              <a:buClr>
                <a:schemeClr val="dk1"/>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29" name="Google Shape;12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7" name="Google Shape;13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26:notes"/>
          <p:cNvSpPr txBox="1"/>
          <p:nvPr>
            <p:ph idx="1" type="body"/>
          </p:nvPr>
        </p:nvSpPr>
        <p:spPr>
          <a:xfrm>
            <a:off x="381000" y="4330699"/>
            <a:ext cx="6096000" cy="4341813"/>
          </a:xfrm>
          <a:prstGeom prst="rect">
            <a:avLst/>
          </a:prstGeom>
          <a:noFill/>
          <a:ln>
            <a:noFill/>
          </a:ln>
        </p:spPr>
        <p:txBody>
          <a:bodyPr anchorCtr="0" anchor="t" bIns="45700" lIns="91425" spcFirstLastPara="1" rIns="91425" wrap="square" tIns="45700">
            <a:noAutofit/>
          </a:bodyPr>
          <a:lstStyle/>
          <a:p>
            <a:pPr indent="-254000" lvl="0" marL="342900" marR="0" rtl="0" algn="l">
              <a:spcBef>
                <a:spcPts val="0"/>
              </a:spcBef>
              <a:spcAft>
                <a:spcPts val="0"/>
              </a:spcAft>
              <a:buClr>
                <a:schemeClr val="dk1"/>
              </a:buClr>
              <a:buSzPts val="1400"/>
              <a:buFont typeface="Arial"/>
              <a:buNone/>
            </a:pPr>
            <a:r>
              <a:t/>
            </a:r>
            <a:endParaRPr b="0" i="0" sz="1400" u="none" cap="none" strike="noStrike">
              <a:solidFill>
                <a:srgbClr val="000000"/>
              </a:solidFill>
              <a:latin typeface="Garamond"/>
              <a:ea typeface="Garamond"/>
              <a:cs typeface="Garamond"/>
              <a:sym typeface="Garamond"/>
            </a:endParaRPr>
          </a:p>
        </p:txBody>
      </p:sp>
      <p:sp>
        <p:nvSpPr>
          <p:cNvPr id="151" name="Google Shape;15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8" name="Google Shape;15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i.e., they are not captured in surveys nor are in economics measures such as the Gross Domestic Product (GDP).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9" name="Google Shape;21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i.e., they are not captured in surveys nor are in economics measures such as the Gross Domestic Product (GDP).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7" name="Google Shape;247;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STEM fields include computer science, engineering, math and statistics, as well as psychology and the social sciences</a:t>
            </a:r>
            <a:endParaRPr b="0" i="0" sz="1200" u="none" cap="none" strike="noStrike">
              <a:solidFill>
                <a:schemeClr val="dk1"/>
              </a:solidFill>
              <a:latin typeface="Calibri"/>
              <a:ea typeface="Calibri"/>
              <a:cs typeface="Calibri"/>
              <a:sym typeface="Calibri"/>
            </a:endParaRPr>
          </a:p>
        </p:txBody>
      </p:sp>
      <p:sp>
        <p:nvSpPr>
          <p:cNvPr id="273" name="Google Shape;27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do STEM professionals represent themselves? (e.g., when an individual calls himself or herself a Data Scientist, what STEM education, training, and skill sets does that represent?)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do employers represent their skill set needs?</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Is it possible to quantify a job improvement through promotion?</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 non-survey data sources exist to measure STEM pathways, e.g., scraping websites, administrative data, other.</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Are there untapped surveys that exist to measure STEM pathways?, e.g. IPEDs?</a:t>
            </a:r>
            <a:r>
              <a:rPr b="1"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0" name="Google Shape;280;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5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5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5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6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6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6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6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7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7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46" name="Google Shape;446;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7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12: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Garamond"/>
              <a:ea typeface="Garamond"/>
              <a:cs typeface="Garamond"/>
              <a:sym typeface="Garamond"/>
            </a:endParaRPr>
          </a:p>
          <a:p>
            <a:pPr indent="0" lvl="0" marL="0" marR="0" rtl="0" algn="l">
              <a:spcBef>
                <a:spcPts val="0"/>
              </a:spcBef>
              <a:spcAft>
                <a:spcPts val="0"/>
              </a:spcAft>
              <a:buNone/>
            </a:pPr>
            <a:r>
              <a:rPr b="0" i="0" lang="en-US" sz="1200" u="none" cap="none" strike="noStrike">
                <a:solidFill>
                  <a:schemeClr val="dk1"/>
                </a:solidFill>
                <a:latin typeface="Garamond"/>
                <a:ea typeface="Garamond"/>
                <a:cs typeface="Garamond"/>
                <a:sym typeface="Garamond"/>
              </a:rPr>
              <a:t>The Data Model consists of the following high-level steps:</a:t>
            </a:r>
            <a:endParaRPr/>
          </a:p>
          <a:p>
            <a:pPr indent="-228600" lvl="0" marL="228600" marR="0" rtl="0" algn="l">
              <a:spcBef>
                <a:spcPts val="0"/>
              </a:spcBef>
              <a:spcAft>
                <a:spcPts val="0"/>
              </a:spcAft>
              <a:buClr>
                <a:schemeClr val="dk1"/>
              </a:buClr>
              <a:buSzPts val="1200"/>
              <a:buFont typeface="Garamond"/>
              <a:buAutoNum type="arabicPeriod"/>
            </a:pPr>
            <a:r>
              <a:rPr b="0" i="0" lang="en-US" sz="1200" u="none" cap="none" strike="noStrike">
                <a:solidFill>
                  <a:schemeClr val="dk1"/>
                </a:solidFill>
                <a:latin typeface="Garamond"/>
                <a:ea typeface="Garamond"/>
                <a:cs typeface="Garamond"/>
                <a:sym typeface="Garamond"/>
              </a:rPr>
              <a:t>Data source discovery and acquisition, primarily identifying and obtaining internal data for use in the modeling.</a:t>
            </a:r>
            <a:endParaRPr/>
          </a:p>
          <a:p>
            <a:pPr indent="-228600" lvl="0" marL="228600" marR="0" rtl="0" algn="l">
              <a:spcBef>
                <a:spcPts val="0"/>
              </a:spcBef>
              <a:spcAft>
                <a:spcPts val="0"/>
              </a:spcAft>
              <a:buClr>
                <a:schemeClr val="dk1"/>
              </a:buClr>
              <a:buSzPts val="1200"/>
              <a:buFont typeface="Garamond"/>
              <a:buAutoNum type="arabicPeriod"/>
            </a:pPr>
            <a:r>
              <a:rPr b="0" i="0" lang="en-US" sz="1200" u="none" cap="none" strike="noStrike">
                <a:solidFill>
                  <a:schemeClr val="dk1"/>
                </a:solidFill>
                <a:latin typeface="Garamond"/>
                <a:ea typeface="Garamond"/>
                <a:cs typeface="Garamond"/>
                <a:sym typeface="Garamond"/>
              </a:rPr>
              <a:t>Data profiling to understand and describe the data.</a:t>
            </a:r>
            <a:endParaRPr/>
          </a:p>
          <a:p>
            <a:pPr indent="-228600" lvl="0" marL="228600" marR="0" rtl="0" algn="l">
              <a:spcBef>
                <a:spcPts val="0"/>
              </a:spcBef>
              <a:spcAft>
                <a:spcPts val="0"/>
              </a:spcAft>
              <a:buClr>
                <a:schemeClr val="dk1"/>
              </a:buClr>
              <a:buSzPts val="1200"/>
              <a:buFont typeface="Garamond"/>
              <a:buAutoNum type="arabicPeriod"/>
            </a:pPr>
            <a:r>
              <a:rPr b="0" i="0" lang="en-US" sz="1200" u="none" cap="none" strike="noStrike">
                <a:solidFill>
                  <a:schemeClr val="dk1"/>
                </a:solidFill>
                <a:latin typeface="Garamond"/>
                <a:ea typeface="Garamond"/>
                <a:cs typeface="Garamond"/>
                <a:sym typeface="Garamond"/>
              </a:rPr>
              <a:t>Data cleaning and restructuring for analysis.</a:t>
            </a:r>
            <a:endParaRPr/>
          </a:p>
          <a:p>
            <a:pPr indent="-228600" lvl="0" marL="228600" marR="0" rtl="0" algn="l">
              <a:spcBef>
                <a:spcPts val="0"/>
              </a:spcBef>
              <a:spcAft>
                <a:spcPts val="0"/>
              </a:spcAft>
              <a:buClr>
                <a:schemeClr val="dk1"/>
              </a:buClr>
              <a:buSzPts val="1200"/>
              <a:buFont typeface="Garamond"/>
              <a:buAutoNum type="arabicPeriod"/>
            </a:pPr>
            <a:r>
              <a:rPr b="0" i="0" lang="en-US" sz="1200" u="none" cap="none" strike="noStrike">
                <a:solidFill>
                  <a:schemeClr val="dk1"/>
                </a:solidFill>
                <a:latin typeface="Garamond"/>
                <a:ea typeface="Garamond"/>
                <a:cs typeface="Garamond"/>
                <a:sym typeface="Garamond"/>
              </a:rPr>
              <a:t>Data linkages to understand the relationships between variables and tables.</a:t>
            </a:r>
            <a:endParaRPr/>
          </a:p>
          <a:p>
            <a:pPr indent="-228600" lvl="0" marL="228600" marR="0" rtl="0" algn="l">
              <a:spcBef>
                <a:spcPts val="0"/>
              </a:spcBef>
              <a:spcAft>
                <a:spcPts val="0"/>
              </a:spcAft>
              <a:buClr>
                <a:schemeClr val="dk1"/>
              </a:buClr>
              <a:buSzPts val="1200"/>
              <a:buFont typeface="Garamond"/>
              <a:buAutoNum type="arabicPeriod"/>
            </a:pPr>
            <a:r>
              <a:rPr b="0" i="0" lang="en-US" sz="1200" u="none" cap="none" strike="noStrike">
                <a:solidFill>
                  <a:schemeClr val="dk1"/>
                </a:solidFill>
                <a:latin typeface="Garamond"/>
                <a:ea typeface="Garamond"/>
                <a:cs typeface="Garamond"/>
                <a:sym typeface="Garamond"/>
              </a:rPr>
              <a:t>Data Exploration including visualization, generation of descriptive statistics, and analysis of patterns and inconsistencies in the data.</a:t>
            </a:r>
            <a:endParaRPr/>
          </a:p>
          <a:p>
            <a:pPr indent="-228600" lvl="0" marL="2286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data fitness assessment</a:t>
            </a:r>
            <a:r>
              <a:rPr b="0" i="0" lang="en-US" sz="1200" u="none" cap="none" strike="noStrike">
                <a:solidFill>
                  <a:schemeClr val="dk1"/>
                </a:solidFill>
                <a:latin typeface="Calibri"/>
                <a:ea typeface="Calibri"/>
                <a:cs typeface="Calibri"/>
                <a:sym typeface="Calibri"/>
              </a:rPr>
              <a:t> will evaluate available data sources for issues of completeness, value validity, consistency, uniqueness, duplication, as well as issues of data structure. The results of these analyses will help determine what necessary transformations/cleaning might be needed as well as the fitness of the data for use in further analysis.</a:t>
            </a:r>
            <a:endParaRPr/>
          </a:p>
          <a:p>
            <a:pPr indent="-228600" lvl="0" marL="228600" marR="0" rtl="0" algn="l">
              <a:spcBef>
                <a:spcPts val="0"/>
              </a:spcBef>
              <a:spcAft>
                <a:spcPts val="0"/>
              </a:spcAft>
              <a:buClr>
                <a:schemeClr val="dk1"/>
              </a:buClr>
              <a:buSzPts val="1200"/>
              <a:buFont typeface="Calibri"/>
              <a:buAutoNum type="arabicPeriod"/>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data integration and statistical analysis</a:t>
            </a:r>
            <a:r>
              <a:rPr b="0" i="0" lang="en-US" sz="1200" u="none" cap="none" strike="noStrike">
                <a:solidFill>
                  <a:schemeClr val="dk1"/>
                </a:solidFill>
                <a:latin typeface="Calibri"/>
                <a:ea typeface="Calibri"/>
                <a:cs typeface="Calibri"/>
                <a:sym typeface="Calibri"/>
              </a:rPr>
              <a:t> will produce longitudinal profiles of the county by relevant geographic areas (e.g., high-school boundaries, supervisor areas) and relevant to the research questions. These findings will inform the construction of forecast models.</a:t>
            </a:r>
            <a:endParaRPr/>
          </a:p>
          <a:p>
            <a:pPr indent="-152400" lvl="0" marL="2286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Garamond"/>
              <a:ea typeface="Garamond"/>
              <a:cs typeface="Garamond"/>
              <a:sym typeface="Garamond"/>
            </a:endParaRPr>
          </a:p>
          <a:p>
            <a:pPr indent="-152400" lvl="0" marL="2286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Garamond"/>
              <a:ea typeface="Garamond"/>
              <a:cs typeface="Garamond"/>
              <a:sym typeface="Garamond"/>
            </a:endParaRPr>
          </a:p>
          <a:p>
            <a:pPr indent="-152400" lvl="0" marL="22860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Garamond"/>
              <a:ea typeface="Garamond"/>
              <a:cs typeface="Garamond"/>
              <a:sym typeface="Garamond"/>
            </a:endParaRPr>
          </a:p>
        </p:txBody>
      </p:sp>
      <p:sp>
        <p:nvSpPr>
          <p:cNvPr id="83" name="Google Shape;8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430306" y="497541"/>
            <a:ext cx="6992470" cy="2850777"/>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6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 name="Google Shape;14;p2"/>
          <p:cNvSpPr txBox="1"/>
          <p:nvPr>
            <p:ph idx="1" type="subTitle"/>
          </p:nvPr>
        </p:nvSpPr>
        <p:spPr>
          <a:xfrm>
            <a:off x="430306" y="3602038"/>
            <a:ext cx="6992470" cy="1655762"/>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indent="0" lvl="1" marL="457200"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indent="0" lvl="2" marL="914400" marR="0" rtl="0" algn="ctr">
              <a:lnSpc>
                <a:spcPct val="90000"/>
              </a:lnSpc>
              <a:spcBef>
                <a:spcPts val="500"/>
              </a:spcBef>
              <a:spcAft>
                <a:spcPts val="0"/>
              </a:spcAft>
              <a:buClr>
                <a:schemeClr val="dk2"/>
              </a:buClr>
              <a:buSzPts val="2000"/>
              <a:buFont typeface="Arial"/>
              <a:buNone/>
              <a:defRPr b="0" i="0" sz="1800" u="none" cap="none" strike="noStrike">
                <a:solidFill>
                  <a:schemeClr val="dk2"/>
                </a:solidFill>
                <a:latin typeface="Trebuchet MS"/>
                <a:ea typeface="Trebuchet MS"/>
                <a:cs typeface="Trebuchet MS"/>
                <a:sym typeface="Trebuchet MS"/>
              </a:defRPr>
            </a:lvl3pPr>
            <a:lvl4pPr indent="0" lvl="3" marL="13716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4pPr>
            <a:lvl5pPr indent="0" lvl="4" marL="18288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43" name="Shape 43"/>
        <p:cNvGrpSpPr/>
        <p:nvPr/>
      </p:nvGrpSpPr>
      <p:grpSpPr>
        <a:xfrm>
          <a:off x="0" y="0"/>
          <a:ext cx="0" cy="0"/>
          <a:chOff x="0" y="0"/>
          <a:chExt cx="0" cy="0"/>
        </a:xfrm>
      </p:grpSpPr>
      <p:sp>
        <p:nvSpPr>
          <p:cNvPr id="44" name="Google Shape;44;p11"/>
          <p:cNvSpPr txBox="1"/>
          <p:nvPr>
            <p:ph type="title"/>
          </p:nvPr>
        </p:nvSpPr>
        <p:spPr>
          <a:xfrm>
            <a:off x="839788" y="457200"/>
            <a:ext cx="10515600" cy="1204332"/>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5" name="Google Shape;45;p11"/>
          <p:cNvSpPr/>
          <p:nvPr>
            <p:ph idx="2" type="pic"/>
          </p:nvPr>
        </p:nvSpPr>
        <p:spPr>
          <a:xfrm>
            <a:off x="5183188" y="2057400"/>
            <a:ext cx="6172200" cy="380365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1400"/>
              <a:buFont typeface="Arial"/>
              <a:buNone/>
              <a:defRPr b="0" i="0" sz="3200" u="none" cap="none" strike="noStrike">
                <a:solidFill>
                  <a:schemeClr val="dk2"/>
                </a:solidFill>
                <a:latin typeface="Trebuchet MS"/>
                <a:ea typeface="Trebuchet MS"/>
                <a:cs typeface="Trebuchet MS"/>
                <a:sym typeface="Trebuchet MS"/>
              </a:defRPr>
            </a:lvl1pPr>
            <a:lvl2pPr indent="0" lvl="1" marL="457200" marR="0" rtl="0" algn="l">
              <a:lnSpc>
                <a:spcPct val="90000"/>
              </a:lnSpc>
              <a:spcBef>
                <a:spcPts val="500"/>
              </a:spcBef>
              <a:spcAft>
                <a:spcPts val="0"/>
              </a:spcAft>
              <a:buClr>
                <a:schemeClr val="dk2"/>
              </a:buClr>
              <a:buSzPts val="1400"/>
              <a:buFont typeface="Arial"/>
              <a:buNone/>
              <a:defRPr b="0" i="0" sz="2800" u="none" cap="none" strike="noStrike">
                <a:solidFill>
                  <a:schemeClr val="dk2"/>
                </a:solidFill>
                <a:latin typeface="Trebuchet MS"/>
                <a:ea typeface="Trebuchet MS"/>
                <a:cs typeface="Trebuchet MS"/>
                <a:sym typeface="Trebuchet MS"/>
              </a:defRPr>
            </a:lvl2pPr>
            <a:lvl3pPr indent="0" lvl="2" marL="914400" marR="0" rtl="0" algn="l">
              <a:lnSpc>
                <a:spcPct val="90000"/>
              </a:lnSpc>
              <a:spcBef>
                <a:spcPts val="500"/>
              </a:spcBef>
              <a:spcAft>
                <a:spcPts val="0"/>
              </a:spcAft>
              <a:buClr>
                <a:schemeClr val="dk2"/>
              </a:buClr>
              <a:buSzPts val="1400"/>
              <a:buFont typeface="Arial"/>
              <a:buNone/>
              <a:defRPr b="0" i="0" sz="2400" u="none" cap="none" strike="noStrike">
                <a:solidFill>
                  <a:schemeClr val="dk2"/>
                </a:solidFill>
                <a:latin typeface="Trebuchet MS"/>
                <a:ea typeface="Trebuchet MS"/>
                <a:cs typeface="Trebuchet MS"/>
                <a:sym typeface="Trebuchet MS"/>
              </a:defRPr>
            </a:lvl3pPr>
            <a:lvl4pPr indent="0" lvl="3" marL="13716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4pPr>
            <a:lvl5pPr indent="0" lvl="4" marL="18288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46" name="Google Shape;46;p11"/>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rotWithShape="1">
          <a:blip r:embed="rId2">
            <a:alphaModFix/>
          </a:blip>
          <a:stretch>
            <a:fillRect b="0" l="0" r="0" t="0"/>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43754" y="1"/>
            <a:ext cx="11322422" cy="1021976"/>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Google Shape;17;p3"/>
          <p:cNvSpPr txBox="1"/>
          <p:nvPr>
            <p:ph idx="1" type="body"/>
          </p:nvPr>
        </p:nvSpPr>
        <p:spPr>
          <a:xfrm>
            <a:off x="838200" y="1210235"/>
            <a:ext cx="10515600" cy="4598894"/>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8" name="Shape 18"/>
        <p:cNvGrpSpPr/>
        <p:nvPr/>
      </p:nvGrpSpPr>
      <p:grpSpPr>
        <a:xfrm>
          <a:off x="0" y="0"/>
          <a:ext cx="0" cy="0"/>
          <a:chOff x="0" y="0"/>
          <a:chExt cx="0" cy="0"/>
        </a:xfrm>
      </p:grpSpPr>
      <p:pic>
        <p:nvPicPr>
          <p:cNvPr descr="Biocomplexity-PP-SectionTitle10-SDAL-BKGD-Light_2015-11.jpg" id="19" name="Google Shape;19;p4"/>
          <p:cNvPicPr preferRelativeResize="0"/>
          <p:nvPr/>
        </p:nvPicPr>
        <p:blipFill rotWithShape="1">
          <a:blip r:embed="rId2">
            <a:alphaModFix/>
          </a:blip>
          <a:srcRect b="0" l="0" r="0" t="0"/>
          <a:stretch/>
        </p:blipFill>
        <p:spPr>
          <a:xfrm>
            <a:off x="1" y="0"/>
            <a:ext cx="12159575" cy="6858000"/>
          </a:xfrm>
          <a:prstGeom prst="rect">
            <a:avLst/>
          </a:prstGeom>
          <a:noFill/>
          <a:ln>
            <a:noFill/>
          </a:ln>
        </p:spPr>
      </p:pic>
      <p:sp>
        <p:nvSpPr>
          <p:cNvPr id="20" name="Google Shape;20;p4"/>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Helvetica Neue"/>
              <a:buNone/>
              <a:defRPr b="0" i="0" sz="5400" u="none" cap="none" strike="noStrike">
                <a:solidFill>
                  <a:schemeClr val="dk2"/>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rotWithShape="1">
          <a:blip r:embed="rId2">
            <a:alphaModFix/>
          </a:blip>
          <a:stretch>
            <a:fillRect b="0" l="0" r="0" t="0"/>
          </a:stretch>
        </a:blip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443754" y="0"/>
            <a:ext cx="11362764" cy="1008529"/>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 name="Google Shape;23;p5"/>
          <p:cNvSpPr txBox="1"/>
          <p:nvPr>
            <p:ph idx="1" type="body"/>
          </p:nvPr>
        </p:nvSpPr>
        <p:spPr>
          <a:xfrm>
            <a:off x="838200" y="1223682"/>
            <a:ext cx="5181600" cy="4953281"/>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2" type="body"/>
          </p:nvPr>
        </p:nvSpPr>
        <p:spPr>
          <a:xfrm>
            <a:off x="6172200" y="1223682"/>
            <a:ext cx="5181600" cy="4953281"/>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43754" y="524435"/>
            <a:ext cx="6938682" cy="283733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443754" y="1"/>
            <a:ext cx="11322422" cy="1021976"/>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9" name="Google Shape;29;p7"/>
          <p:cNvSpPr txBox="1"/>
          <p:nvPr>
            <p:ph idx="1" type="body"/>
          </p:nvPr>
        </p:nvSpPr>
        <p:spPr>
          <a:xfrm>
            <a:off x="838200" y="1210235"/>
            <a:ext cx="10515600" cy="4598894"/>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831850" y="0"/>
            <a:ext cx="10515600" cy="100852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Google Shape;32;p8"/>
          <p:cNvSpPr txBox="1"/>
          <p:nvPr>
            <p:ph idx="1" type="body"/>
          </p:nvPr>
        </p:nvSpPr>
        <p:spPr>
          <a:xfrm>
            <a:off x="831850" y="1250577"/>
            <a:ext cx="10515600" cy="4839074"/>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rotWithShape="1">
          <a:blip r:embed="rId2">
            <a:alphaModFix/>
          </a:blip>
          <a:stretch>
            <a:fillRect b="0" l="0" r="0" t="0"/>
          </a:stretch>
        </a:blipFill>
      </p:bgPr>
    </p:bg>
    <p:spTree>
      <p:nvGrpSpPr>
        <p:cNvPr id="33" name="Shape 33"/>
        <p:cNvGrpSpPr/>
        <p:nvPr/>
      </p:nvGrpSpPr>
      <p:grpSpPr>
        <a:xfrm>
          <a:off x="0" y="0"/>
          <a:ext cx="0" cy="0"/>
          <a:chOff x="0" y="0"/>
          <a:chExt cx="0" cy="0"/>
        </a:xfrm>
      </p:grpSpPr>
      <p:sp>
        <p:nvSpPr>
          <p:cNvPr id="34" name="Google Shape;34;p9"/>
          <p:cNvSpPr txBox="1"/>
          <p:nvPr>
            <p:ph type="title"/>
          </p:nvPr>
        </p:nvSpPr>
        <p:spPr>
          <a:xfrm>
            <a:off x="839788" y="1"/>
            <a:ext cx="10515600" cy="1003609"/>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Google Shape;35;p9"/>
          <p:cNvSpPr txBox="1"/>
          <p:nvPr>
            <p:ph idx="1" type="body"/>
          </p:nvPr>
        </p:nvSpPr>
        <p:spPr>
          <a:xfrm>
            <a:off x="839788" y="1193180"/>
            <a:ext cx="5157787" cy="479503"/>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6" name="Google Shape;36;p9"/>
          <p:cNvSpPr txBox="1"/>
          <p:nvPr>
            <p:ph idx="2" type="body"/>
          </p:nvPr>
        </p:nvSpPr>
        <p:spPr>
          <a:xfrm>
            <a:off x="839788" y="1862253"/>
            <a:ext cx="5157787" cy="432741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9"/>
          <p:cNvSpPr txBox="1"/>
          <p:nvPr>
            <p:ph idx="3" type="body"/>
          </p:nvPr>
        </p:nvSpPr>
        <p:spPr>
          <a:xfrm>
            <a:off x="6172200" y="1193180"/>
            <a:ext cx="5183188" cy="479503"/>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8" name="Google Shape;38;p9"/>
          <p:cNvSpPr txBox="1"/>
          <p:nvPr>
            <p:ph idx="4" type="body"/>
          </p:nvPr>
        </p:nvSpPr>
        <p:spPr>
          <a:xfrm>
            <a:off x="6172200" y="1862253"/>
            <a:ext cx="5183188" cy="432741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591014" y="345688"/>
            <a:ext cx="10764373" cy="635619"/>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1" name="Google Shape;41;p10"/>
          <p:cNvSpPr txBox="1"/>
          <p:nvPr>
            <p:ph idx="1" type="body"/>
          </p:nvPr>
        </p:nvSpPr>
        <p:spPr>
          <a:xfrm>
            <a:off x="5183188" y="1092820"/>
            <a:ext cx="6172200" cy="476823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10"/>
          <p:cNvSpPr txBox="1"/>
          <p:nvPr>
            <p:ph idx="2" type="body"/>
          </p:nvPr>
        </p:nvSpPr>
        <p:spPr>
          <a:xfrm>
            <a:off x="591016" y="1092820"/>
            <a:ext cx="4348974" cy="47761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43754" y="524435"/>
            <a:ext cx="6938682" cy="283733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jp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jp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jpg"/><Relationship Id="rId4" Type="http://schemas.openxmlformats.org/officeDocument/2006/relationships/image" Target="../media/image37.png"/><Relationship Id="rId5"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jp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 Id="rId4" Type="http://schemas.openxmlformats.org/officeDocument/2006/relationships/image" Target="../media/image47.png"/><Relationship Id="rId9" Type="http://schemas.openxmlformats.org/officeDocument/2006/relationships/image" Target="../media/image52.gif"/><Relationship Id="rId5" Type="http://schemas.openxmlformats.org/officeDocument/2006/relationships/image" Target="../media/image46.png"/><Relationship Id="rId6" Type="http://schemas.openxmlformats.org/officeDocument/2006/relationships/image" Target="../media/image55.png"/><Relationship Id="rId7" Type="http://schemas.openxmlformats.org/officeDocument/2006/relationships/image" Target="../media/image58.png"/><Relationship Id="rId8"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3.png"/><Relationship Id="rId4" Type="http://schemas.openxmlformats.org/officeDocument/2006/relationships/image" Target="../media/image48.png"/><Relationship Id="rId5"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61.jpg"/><Relationship Id="rId4" Type="http://schemas.openxmlformats.org/officeDocument/2006/relationships/image" Target="../media/image60.jpg"/><Relationship Id="rId5" Type="http://schemas.openxmlformats.org/officeDocument/2006/relationships/image" Target="../media/image62.jpg"/><Relationship Id="rId6" Type="http://schemas.openxmlformats.org/officeDocument/2006/relationships/image" Target="../media/image6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about:blank" TargetMode="External"/><Relationship Id="rId4" Type="http://schemas.openxmlformats.org/officeDocument/2006/relationships/hyperlink" Target="about:blank"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0" name="Shape 50"/>
        <p:cNvGrpSpPr/>
        <p:nvPr/>
      </p:nvGrpSpPr>
      <p:grpSpPr>
        <a:xfrm>
          <a:off x="0" y="0"/>
          <a:ext cx="0" cy="0"/>
          <a:chOff x="0" y="0"/>
          <a:chExt cx="0" cy="0"/>
        </a:xfrm>
      </p:grpSpPr>
      <p:sp>
        <p:nvSpPr>
          <p:cNvPr id="51" name="Google Shape;51;p12"/>
          <p:cNvSpPr txBox="1"/>
          <p:nvPr>
            <p:ph type="ctrTitle"/>
          </p:nvPr>
        </p:nvSpPr>
        <p:spPr>
          <a:xfrm>
            <a:off x="565674" y="1131943"/>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DSPG 2017 Project Descriptions</a:t>
            </a:r>
            <a:endParaRPr b="1" i="0" sz="3200" u="none" cap="none" strike="noStrike">
              <a:solidFill>
                <a:schemeClr val="dk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103" name="Shape 103"/>
        <p:cNvGrpSpPr/>
        <p:nvPr/>
      </p:nvGrpSpPr>
      <p:grpSpPr>
        <a:xfrm>
          <a:off x="0" y="0"/>
          <a:ext cx="0" cy="0"/>
          <a:chOff x="0" y="0"/>
          <a:chExt cx="0" cy="0"/>
        </a:xfrm>
      </p:grpSpPr>
      <p:pic>
        <p:nvPicPr>
          <p:cNvPr id="104" name="Google Shape;104;p21"/>
          <p:cNvPicPr preferRelativeResize="0"/>
          <p:nvPr/>
        </p:nvPicPr>
        <p:blipFill rotWithShape="1">
          <a:blip r:embed="rId3">
            <a:alphaModFix/>
          </a:blip>
          <a:srcRect b="0" l="0" r="0" t="0"/>
          <a:stretch/>
        </p:blipFill>
        <p:spPr>
          <a:xfrm>
            <a:off x="854110" y="0"/>
            <a:ext cx="10483780" cy="6858000"/>
          </a:xfrm>
          <a:prstGeom prst="rect">
            <a:avLst/>
          </a:prstGeom>
          <a:noFill/>
          <a:ln>
            <a:noFill/>
          </a:ln>
        </p:spPr>
      </p:pic>
      <p:sp>
        <p:nvSpPr>
          <p:cNvPr id="105" name="Google Shape;105;p21"/>
          <p:cNvSpPr txBox="1"/>
          <p:nvPr/>
        </p:nvSpPr>
        <p:spPr>
          <a:xfrm>
            <a:off x="2562375" y="3213325"/>
            <a:ext cx="59514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09" name="Shape 109"/>
        <p:cNvGrpSpPr/>
        <p:nvPr/>
      </p:nvGrpSpPr>
      <p:grpSpPr>
        <a:xfrm>
          <a:off x="0" y="0"/>
          <a:ext cx="0" cy="0"/>
          <a:chOff x="0" y="0"/>
          <a:chExt cx="0" cy="0"/>
        </a:xfrm>
      </p:grpSpPr>
      <p:sp>
        <p:nvSpPr>
          <p:cNvPr id="110" name="Google Shape;110;p22"/>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Needs Assessment in Arlington</a:t>
            </a:r>
            <a:endParaRPr b="1" i="0" sz="3200" u="none" cap="none" strike="noStrike">
              <a:solidFill>
                <a:schemeClr val="dk2"/>
              </a:solidFill>
              <a:latin typeface="Raleway"/>
              <a:ea typeface="Raleway"/>
              <a:cs typeface="Raleway"/>
              <a:sym typeface="Raleway"/>
            </a:endParaRPr>
          </a:p>
        </p:txBody>
      </p:sp>
      <p:sp>
        <p:nvSpPr>
          <p:cNvPr id="111" name="Google Shape;111;p22"/>
          <p:cNvSpPr txBox="1"/>
          <p:nvPr>
            <p:ph idx="1" type="subTitle"/>
          </p:nvPr>
        </p:nvSpPr>
        <p:spPr>
          <a:xfrm>
            <a:off x="443754" y="3760296"/>
            <a:ext cx="10529046" cy="16557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&amp; Co-PI: </a:t>
            </a:r>
            <a:r>
              <a:rPr b="0" i="0" lang="en-US" sz="2400" u="none" cap="none" strike="noStrike">
                <a:solidFill>
                  <a:schemeClr val="dk2"/>
                </a:solidFill>
                <a:latin typeface="Trebuchet MS"/>
                <a:ea typeface="Trebuchet MS"/>
                <a:cs typeface="Trebuchet MS"/>
                <a:sym typeface="Trebuchet MS"/>
              </a:rPr>
              <a:t>Vicki Lancaster &amp; Stephanie Shipp</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0" i="0" lang="en-US" sz="2400" u="none" cap="none" strike="noStrike">
                <a:solidFill>
                  <a:schemeClr val="dk2"/>
                </a:solidFill>
                <a:latin typeface="Trebuchet MS"/>
                <a:ea typeface="Trebuchet MS"/>
                <a:cs typeface="Trebuchet MS"/>
                <a:sym typeface="Trebuchet MS"/>
              </a:rPr>
              <a:t>Arlington Partnership for Affordable Housing (APAH)</a:t>
            </a:r>
            <a:endParaRPr b="0" i="0" sz="2400" u="none" cap="none" strike="noStrike">
              <a:solidFill>
                <a:schemeClr val="dk2"/>
              </a:solidFill>
              <a:latin typeface="Trebuchet MS"/>
              <a:ea typeface="Trebuchet MS"/>
              <a:cs typeface="Trebuchet MS"/>
              <a:sym typeface="Trebuchet MS"/>
            </a:endParaRPr>
          </a:p>
        </p:txBody>
      </p:sp>
      <p:pic>
        <p:nvPicPr>
          <p:cNvPr id="112" name="Google Shape;112;p22"/>
          <p:cNvPicPr preferRelativeResize="0"/>
          <p:nvPr/>
        </p:nvPicPr>
        <p:blipFill rotWithShape="1">
          <a:blip r:embed="rId4">
            <a:alphaModFix/>
          </a:blip>
          <a:srcRect b="0" l="0" r="0" t="0"/>
          <a:stretch/>
        </p:blipFill>
        <p:spPr>
          <a:xfrm>
            <a:off x="4825638" y="5060779"/>
            <a:ext cx="1470660" cy="1453832"/>
          </a:xfrm>
          <a:prstGeom prst="rect">
            <a:avLst/>
          </a:prstGeom>
          <a:noFill/>
          <a:ln cap="flat" cmpd="sng" w="25400">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443754" y="37578"/>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118" name="Google Shape;118;p23"/>
          <p:cNvSpPr txBox="1"/>
          <p:nvPr>
            <p:ph idx="1" type="body"/>
          </p:nvPr>
        </p:nvSpPr>
        <p:spPr>
          <a:xfrm>
            <a:off x="950935" y="1172657"/>
            <a:ext cx="10485328" cy="459889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0" i="0" lang="en-US" sz="2800" u="none" cap="none" strike="noStrike">
                <a:solidFill>
                  <a:schemeClr val="dk2"/>
                </a:solidFill>
                <a:latin typeface="Trebuchet MS"/>
                <a:ea typeface="Trebuchet MS"/>
                <a:cs typeface="Trebuchet MS"/>
                <a:sym typeface="Trebuchet MS"/>
              </a:rPr>
              <a:t>The following questions will help direct the data discovery process – needs assessment for various populations: </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childcare services are available to low income residents for children ages 0-5 years?</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summer childcare services are there for low income families?</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do low income middle school children go after school, what programs are available to them?</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library services would better serve the elderly and immigrant populations?</a:t>
            </a:r>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22" name="Shape 122"/>
        <p:cNvGrpSpPr/>
        <p:nvPr/>
      </p:nvGrpSpPr>
      <p:grpSpPr>
        <a:xfrm>
          <a:off x="0" y="0"/>
          <a:ext cx="0" cy="0"/>
          <a:chOff x="0" y="0"/>
          <a:chExt cx="0" cy="0"/>
        </a:xfrm>
      </p:grpSpPr>
      <p:sp>
        <p:nvSpPr>
          <p:cNvPr id="123" name="Google Shape;123;p24"/>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Light"/>
              <a:buNone/>
            </a:pPr>
            <a:r>
              <a:rPr b="1" i="0" lang="en-US" sz="3200" u="none" cap="none" strike="noStrike">
                <a:solidFill>
                  <a:schemeClr val="dk2"/>
                </a:solidFill>
                <a:latin typeface="Raleway Light"/>
                <a:ea typeface="Raleway Light"/>
                <a:cs typeface="Raleway Light"/>
                <a:sym typeface="Raleway Light"/>
              </a:rPr>
              <a:t>Identifying and Predicting Effects </a:t>
            </a:r>
            <a:br>
              <a:rPr b="1" i="0" lang="en-US" sz="3200" u="none" cap="none" strike="noStrike">
                <a:solidFill>
                  <a:schemeClr val="dk2"/>
                </a:solidFill>
                <a:latin typeface="Raleway Light"/>
                <a:ea typeface="Raleway Light"/>
                <a:cs typeface="Raleway Light"/>
                <a:sym typeface="Raleway Light"/>
              </a:rPr>
            </a:br>
            <a:r>
              <a:rPr b="1" i="0" lang="en-US" sz="3200" u="none" cap="none" strike="noStrike">
                <a:solidFill>
                  <a:schemeClr val="dk2"/>
                </a:solidFill>
                <a:latin typeface="Raleway Light"/>
                <a:ea typeface="Raleway Light"/>
                <a:cs typeface="Raleway Light"/>
                <a:sym typeface="Raleway Light"/>
              </a:rPr>
              <a:t>of Trends on Youth Population in Fairfax County</a:t>
            </a:r>
            <a:endParaRPr b="1" i="0" sz="3200" u="none" cap="none" strike="noStrike">
              <a:solidFill>
                <a:schemeClr val="dk2"/>
              </a:solidFill>
              <a:latin typeface="Raleway"/>
              <a:ea typeface="Raleway"/>
              <a:cs typeface="Raleway"/>
              <a:sym typeface="Raleway"/>
            </a:endParaRPr>
          </a:p>
        </p:txBody>
      </p:sp>
      <p:sp>
        <p:nvSpPr>
          <p:cNvPr id="124" name="Google Shape;124;p24"/>
          <p:cNvSpPr txBox="1"/>
          <p:nvPr>
            <p:ph idx="1" type="subTitle"/>
          </p:nvPr>
        </p:nvSpPr>
        <p:spPr>
          <a:xfrm>
            <a:off x="352314" y="3553616"/>
            <a:ext cx="10844006" cy="234934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&amp; Co-PI:</a:t>
            </a:r>
            <a:r>
              <a:rPr b="0" i="0" lang="en-US" sz="2400" u="none" cap="none" strike="noStrike">
                <a:solidFill>
                  <a:schemeClr val="dk2"/>
                </a:solidFill>
                <a:latin typeface="Trebuchet MS"/>
                <a:ea typeface="Trebuchet MS"/>
                <a:cs typeface="Trebuchet MS"/>
                <a:sym typeface="Trebuchet MS"/>
              </a:rPr>
              <a:t> Stephanie Shipp &amp; Vicki Lancaster</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Team: </a:t>
            </a:r>
            <a:r>
              <a:rPr b="0" i="0" lang="en-US" sz="2400" u="none" cap="none" strike="noStrike">
                <a:solidFill>
                  <a:schemeClr val="dk2"/>
                </a:solidFill>
                <a:latin typeface="Trebuchet MS"/>
                <a:ea typeface="Trebuchet MS"/>
                <a:cs typeface="Trebuchet MS"/>
                <a:sym typeface="Trebuchet MS"/>
              </a:rPr>
              <a:t>Gizem Korkmaz, Mark Orr</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0" i="0" lang="en-US" sz="2400" u="none" cap="none" strike="noStrike">
                <a:solidFill>
                  <a:schemeClr val="dk2"/>
                </a:solidFill>
                <a:latin typeface="Trebuchet MS"/>
                <a:ea typeface="Trebuchet MS"/>
                <a:cs typeface="Trebuchet MS"/>
                <a:sym typeface="Trebuchet MS"/>
              </a:rPr>
              <a:t>Fairfax County Division for Countywide Service Integration and Planning Management (CSPIM), Neighborhood and Community Services (NCS), within Health and Human Services (HHS) </a:t>
            </a:r>
            <a:endParaRPr b="1" i="0" sz="2400" u="none" cap="none" strike="noStrike">
              <a:solidFill>
                <a:schemeClr val="dk2"/>
              </a:solidFill>
              <a:latin typeface="Trebuchet MS"/>
              <a:ea typeface="Trebuchet MS"/>
              <a:cs typeface="Trebuchet MS"/>
              <a:sym typeface="Trebuchet MS"/>
            </a:endParaRPr>
          </a:p>
        </p:txBody>
      </p:sp>
      <p:pic>
        <p:nvPicPr>
          <p:cNvPr id="125" name="Google Shape;125;p24"/>
          <p:cNvPicPr preferRelativeResize="0"/>
          <p:nvPr/>
        </p:nvPicPr>
        <p:blipFill rotWithShape="1">
          <a:blip r:embed="rId4">
            <a:alphaModFix/>
          </a:blip>
          <a:srcRect b="0" l="0" r="0" t="0"/>
          <a:stretch/>
        </p:blipFill>
        <p:spPr>
          <a:xfrm>
            <a:off x="5267075" y="5615846"/>
            <a:ext cx="1032125" cy="10287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443754" y="0"/>
            <a:ext cx="11362764" cy="1008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132" name="Google Shape;132;p25"/>
          <p:cNvSpPr txBox="1"/>
          <p:nvPr>
            <p:ph idx="1" type="body"/>
          </p:nvPr>
        </p:nvSpPr>
        <p:spPr>
          <a:xfrm>
            <a:off x="369824" y="1341437"/>
            <a:ext cx="5624577" cy="4808624"/>
          </a:xfrm>
          <a:prstGeom prst="rect">
            <a:avLst/>
          </a:prstGeom>
          <a:noFill/>
          <a:ln>
            <a:noFill/>
          </a:ln>
        </p:spPr>
        <p:txBody>
          <a:bodyPr anchorCtr="0" anchor="t" bIns="45700" lIns="91425" spcFirstLastPara="1" rIns="91425" wrap="square" tIns="45700">
            <a:noAutofit/>
          </a:bodyPr>
          <a:lstStyle/>
          <a:p>
            <a:pPr indent="-380990" lvl="0" marL="380990" marR="0" rtl="0" algn="l">
              <a:lnSpc>
                <a:spcPct val="90000"/>
              </a:lnSpc>
              <a:spcBef>
                <a:spcPts val="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Which HHS programs and services may be affected by changes in population size, behaviors, and demographic makeup?</a:t>
            </a:r>
            <a:endParaRPr/>
          </a:p>
          <a:p>
            <a:pPr indent="-380990" lvl="0" marL="380990" marR="0" rtl="0" algn="l">
              <a:lnSpc>
                <a:spcPct val="90000"/>
              </a:lnSpc>
              <a:spcBef>
                <a:spcPts val="10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What </a:t>
            </a:r>
            <a:r>
              <a:rPr b="1" i="0" lang="en-US" sz="2400" u="none" cap="none" strike="noStrike">
                <a:solidFill>
                  <a:srgbClr val="95A945"/>
                </a:solidFill>
                <a:latin typeface="Trebuchet MS"/>
                <a:ea typeface="Trebuchet MS"/>
                <a:cs typeface="Trebuchet MS"/>
                <a:sym typeface="Trebuchet MS"/>
              </a:rPr>
              <a:t>current and future trends </a:t>
            </a:r>
            <a:r>
              <a:rPr b="0" i="0" lang="en-US" sz="2400" u="none" cap="none" strike="noStrike">
                <a:solidFill>
                  <a:schemeClr val="dk2"/>
                </a:solidFill>
                <a:latin typeface="Trebuchet MS"/>
                <a:ea typeface="Trebuchet MS"/>
                <a:cs typeface="Trebuchet MS"/>
                <a:sym typeface="Trebuchet MS"/>
              </a:rPr>
              <a:t>in demographics, housing, and other factors would inform the models to predict changes in their programs? </a:t>
            </a:r>
            <a:endParaRPr/>
          </a:p>
          <a:p>
            <a:pPr indent="-380990" lvl="0" marL="380990" marR="0" rtl="0" algn="l">
              <a:lnSpc>
                <a:spcPct val="90000"/>
              </a:lnSpc>
              <a:spcBef>
                <a:spcPts val="10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What are trends in the data that warrant more investigation? e.g., why are kids engaging in less and less physical activity? </a:t>
            </a:r>
            <a:endParaRPr b="1" i="0" sz="2400" u="none" cap="none" strike="noStrike">
              <a:solidFill>
                <a:srgbClr val="95A945"/>
              </a:solidFill>
              <a:latin typeface="Trebuchet MS"/>
              <a:ea typeface="Trebuchet MS"/>
              <a:cs typeface="Trebuchet MS"/>
              <a:sym typeface="Trebuchet MS"/>
            </a:endParaRPr>
          </a:p>
          <a:p>
            <a:pPr indent="-59245" lvl="0" marL="228600" marR="0" rtl="0" algn="l">
              <a:lnSpc>
                <a:spcPct val="90000"/>
              </a:lnSpc>
              <a:spcBef>
                <a:spcPts val="1000"/>
              </a:spcBef>
              <a:spcAft>
                <a:spcPts val="0"/>
              </a:spcAft>
              <a:buClr>
                <a:schemeClr val="dk2"/>
              </a:buClr>
              <a:buSzPts val="2667"/>
              <a:buFont typeface="Arial"/>
              <a:buNone/>
            </a:pPr>
            <a:r>
              <a:t/>
            </a:r>
            <a:endParaRPr b="1" i="0" sz="2667" u="none" cap="none" strike="noStrike">
              <a:solidFill>
                <a:srgbClr val="95A945"/>
              </a:solidFill>
              <a:latin typeface="Trebuchet MS"/>
              <a:ea typeface="Trebuchet MS"/>
              <a:cs typeface="Trebuchet MS"/>
              <a:sym typeface="Trebuchet MS"/>
            </a:endParaRPr>
          </a:p>
        </p:txBody>
      </p:sp>
      <p:pic>
        <p:nvPicPr>
          <p:cNvPr id="133" name="Google Shape;133;p25"/>
          <p:cNvPicPr preferRelativeResize="0"/>
          <p:nvPr>
            <p:ph idx="2" type="body"/>
          </p:nvPr>
        </p:nvPicPr>
        <p:blipFill rotWithShape="1">
          <a:blip r:embed="rId3">
            <a:alphaModFix/>
          </a:blip>
          <a:srcRect b="0" l="12001" r="12001" t="0"/>
          <a:stretch/>
        </p:blipFill>
        <p:spPr>
          <a:xfrm>
            <a:off x="6172200" y="1223682"/>
            <a:ext cx="5181600" cy="4953281"/>
          </a:xfrm>
          <a:prstGeom prst="rect">
            <a:avLst/>
          </a:prstGeom>
          <a:noFill/>
          <a:ln cap="flat" cmpd="sng" w="12700">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Goals &amp; Deliverables</a:t>
            </a:r>
            <a:endParaRPr b="1" i="0" sz="4000" u="none" cap="none" strike="noStrike">
              <a:solidFill>
                <a:schemeClr val="dk2"/>
              </a:solidFill>
              <a:latin typeface="Raleway"/>
              <a:ea typeface="Raleway"/>
              <a:cs typeface="Raleway"/>
              <a:sym typeface="Raleway"/>
            </a:endParaRPr>
          </a:p>
        </p:txBody>
      </p:sp>
      <p:sp>
        <p:nvSpPr>
          <p:cNvPr id="140" name="Google Shape;140;p26"/>
          <p:cNvSpPr txBox="1"/>
          <p:nvPr>
            <p:ph idx="1" type="body"/>
          </p:nvPr>
        </p:nvSpPr>
        <p:spPr>
          <a:xfrm>
            <a:off x="236455" y="1219517"/>
            <a:ext cx="11737019" cy="478916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Document work on wiki and in short 2-3 page write-ups summarizing results for each activity. </a:t>
            </a:r>
            <a:endParaRPr b="0" i="0" sz="2400" u="none" cap="none" strike="noStrike">
              <a:solidFill>
                <a:schemeClr val="dk2"/>
              </a:solidFill>
              <a:latin typeface="Trebuchet MS"/>
              <a:ea typeface="Trebuchet MS"/>
              <a:cs typeface="Trebuchet MS"/>
              <a:sym typeface="Trebuchet MS"/>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Literature review on youth behaviors under consideration.</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Execution of the SDAL data framework to discover, profile, clean, and transform data sets in preparation for data analysis.</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Catalog of available data sources that include: source of the data, a list of variables, observational unit(s), geographic area covered, how often the data are updated, etc.</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Project findings and the analyses to support the findings.</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Outline of future steps to strengthen insights and capabilities for a broader set of population and economic forecasts for Fairfax County HHS programs and activities.</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Poster and presentation summarizing the above outputs</a:t>
            </a:r>
            <a:endParaRPr b="0" i="0" sz="24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7"/>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Light"/>
              <a:buNone/>
            </a:pPr>
            <a:r>
              <a:rPr b="1" i="0" lang="en-US" sz="3200" u="none" cap="none" strike="noStrike">
                <a:solidFill>
                  <a:schemeClr val="dk2"/>
                </a:solidFill>
                <a:latin typeface="Raleway Light"/>
                <a:ea typeface="Raleway Light"/>
                <a:cs typeface="Raleway Light"/>
                <a:sym typeface="Raleway Light"/>
              </a:rPr>
              <a:t>Developing a New, Data-Driven project for New Kent County, VA</a:t>
            </a:r>
            <a:endParaRPr b="1" i="0" sz="3200" u="none" cap="none" strike="noStrike">
              <a:solidFill>
                <a:schemeClr val="dk2"/>
              </a:solidFill>
              <a:latin typeface="Raleway"/>
              <a:ea typeface="Raleway"/>
              <a:cs typeface="Raleway"/>
              <a:sym typeface="Raleway"/>
            </a:endParaRPr>
          </a:p>
        </p:txBody>
      </p:sp>
      <p:sp>
        <p:nvSpPr>
          <p:cNvPr id="146" name="Google Shape;146;p27"/>
          <p:cNvSpPr txBox="1"/>
          <p:nvPr>
            <p:ph idx="1" type="subTitle"/>
          </p:nvPr>
        </p:nvSpPr>
        <p:spPr>
          <a:xfrm>
            <a:off x="352314" y="3553617"/>
            <a:ext cx="7257526" cy="140446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&amp; Co-PI: </a:t>
            </a:r>
            <a:r>
              <a:rPr b="0" i="0" lang="en-US" sz="2400" u="none" cap="none" strike="noStrike">
                <a:solidFill>
                  <a:schemeClr val="dk2"/>
                </a:solidFill>
                <a:latin typeface="Trebuchet MS"/>
                <a:ea typeface="Trebuchet MS"/>
                <a:cs typeface="Trebuchet MS"/>
                <a:sym typeface="Trebuchet MS"/>
              </a:rPr>
              <a:t>Aaron Schroeder &amp; Dave Higdon</a:t>
            </a:r>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Team: </a:t>
            </a:r>
            <a:r>
              <a:rPr b="0" i="0" lang="en-US" sz="2400" u="none" cap="none" strike="noStrike">
                <a:solidFill>
                  <a:schemeClr val="dk2"/>
                </a:solidFill>
                <a:latin typeface="Trebuchet MS"/>
                <a:ea typeface="Trebuchet MS"/>
                <a:cs typeface="Trebuchet MS"/>
                <a:sym typeface="Trebuchet MS"/>
              </a:rPr>
              <a:t>Vicki Lancaster, Stephanie Shipp</a:t>
            </a:r>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0" i="0" lang="en-US" sz="2400" u="none" cap="none" strike="noStrike">
                <a:solidFill>
                  <a:schemeClr val="dk2"/>
                </a:solidFill>
                <a:latin typeface="Trebuchet MS"/>
                <a:ea typeface="Trebuchet MS"/>
                <a:cs typeface="Trebuchet MS"/>
                <a:sym typeface="Trebuchet MS"/>
              </a:rPr>
              <a:t>New Kent County Parks &amp; Recreation</a:t>
            </a:r>
            <a:endParaRPr b="1" i="0" sz="2400" u="none" cap="none" strike="noStrike">
              <a:solidFill>
                <a:schemeClr val="dk2"/>
              </a:solidFill>
              <a:latin typeface="Trebuchet MS"/>
              <a:ea typeface="Trebuchet MS"/>
              <a:cs typeface="Trebuchet MS"/>
              <a:sym typeface="Trebuchet MS"/>
            </a:endParaRPr>
          </a:p>
        </p:txBody>
      </p:sp>
      <p:pic>
        <p:nvPicPr>
          <p:cNvPr id="147" name="Google Shape;147;p27"/>
          <p:cNvPicPr preferRelativeResize="0"/>
          <p:nvPr/>
        </p:nvPicPr>
        <p:blipFill rotWithShape="1">
          <a:blip r:embed="rId3">
            <a:alphaModFix/>
          </a:blip>
          <a:srcRect b="0" l="0" r="0" t="0"/>
          <a:stretch/>
        </p:blipFill>
        <p:spPr>
          <a:xfrm>
            <a:off x="4292600" y="4875106"/>
            <a:ext cx="2098040" cy="13986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443754" y="0"/>
            <a:ext cx="11362764" cy="1008529"/>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154" name="Google Shape;154;p28"/>
          <p:cNvSpPr txBox="1"/>
          <p:nvPr>
            <p:ph idx="1" type="body"/>
          </p:nvPr>
        </p:nvSpPr>
        <p:spPr>
          <a:xfrm>
            <a:off x="369824" y="1341437"/>
            <a:ext cx="11258798" cy="4808624"/>
          </a:xfrm>
          <a:prstGeom prst="rect">
            <a:avLst/>
          </a:prstGeom>
          <a:noFill/>
          <a:ln>
            <a:noFill/>
          </a:ln>
        </p:spPr>
        <p:txBody>
          <a:bodyPr anchorCtr="0" anchor="t" bIns="45700" lIns="91425" spcFirstLastPara="1" rIns="91425" wrap="square" tIns="45700">
            <a:noAutofit/>
          </a:bodyPr>
          <a:lstStyle/>
          <a:p>
            <a:pPr indent="-380990" lvl="0" marL="380990" marR="0" rtl="0" algn="l">
              <a:lnSpc>
                <a:spcPct val="90000"/>
              </a:lnSpc>
              <a:spcBef>
                <a:spcPts val="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New Kent County has a rapidly changing demographic, leading to challenges how the County shepherds and serves its community.</a:t>
            </a:r>
            <a:endParaRPr b="0" i="0" sz="2400" u="none" cap="none" strike="noStrike">
              <a:solidFill>
                <a:schemeClr val="dk2"/>
              </a:solidFill>
              <a:latin typeface="Trebuchet MS"/>
              <a:ea typeface="Trebuchet MS"/>
              <a:cs typeface="Trebuchet MS"/>
              <a:sym typeface="Trebuchet MS"/>
            </a:endParaRPr>
          </a:p>
          <a:p>
            <a:pPr indent="-380990" lvl="0" marL="380990" marR="0" rtl="0" algn="l">
              <a:lnSpc>
                <a:spcPct val="90000"/>
              </a:lnSpc>
              <a:spcBef>
                <a:spcPts val="10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Two problems elicited from earlier meetings are:</a:t>
            </a:r>
            <a:endParaRPr/>
          </a:p>
          <a:p>
            <a:pPr indent="-380990" lvl="1" marL="838190" marR="0" rtl="0" algn="l">
              <a:lnSpc>
                <a:spcPct val="90000"/>
              </a:lnSpc>
              <a:spcBef>
                <a:spcPts val="500"/>
              </a:spcBef>
              <a:spcAft>
                <a:spcPts val="0"/>
              </a:spcAft>
              <a:buClr>
                <a:schemeClr val="dk2"/>
              </a:buClr>
              <a:buSzPts val="2000"/>
              <a:buFont typeface="Arial"/>
              <a:buChar char="•"/>
            </a:pPr>
            <a:r>
              <a:rPr b="0" i="0" lang="en-US" sz="2000" u="none" cap="none" strike="noStrike">
                <a:solidFill>
                  <a:schemeClr val="dk2"/>
                </a:solidFill>
                <a:latin typeface="Trebuchet MS"/>
                <a:ea typeface="Trebuchet MS"/>
                <a:cs typeface="Trebuchet MS"/>
                <a:sym typeface="Trebuchet MS"/>
              </a:rPr>
              <a:t>There is a perceived increase in the number of teenagers who have “no place to go” after school.  Is this leading to an increase in unwanted behaviors with these teens (e.g. drug use, crimes)?</a:t>
            </a:r>
            <a:endParaRPr/>
          </a:p>
          <a:p>
            <a:pPr indent="-380990" lvl="1" marL="838190" marR="0" rtl="0" algn="l">
              <a:lnSpc>
                <a:spcPct val="90000"/>
              </a:lnSpc>
              <a:spcBef>
                <a:spcPts val="500"/>
              </a:spcBef>
              <a:spcAft>
                <a:spcPts val="0"/>
              </a:spcAft>
              <a:buClr>
                <a:schemeClr val="dk2"/>
              </a:buClr>
              <a:buSzPts val="2000"/>
              <a:buFont typeface="Arial"/>
              <a:buChar char="•"/>
            </a:pPr>
            <a:r>
              <a:rPr b="0" i="0" lang="en-US" sz="2000" u="none" cap="none" strike="noStrike">
                <a:solidFill>
                  <a:schemeClr val="dk2"/>
                </a:solidFill>
                <a:latin typeface="Trebuchet MS"/>
                <a:ea typeface="Trebuchet MS"/>
                <a:cs typeface="Trebuchet MS"/>
                <a:sym typeface="Trebuchet MS"/>
              </a:rPr>
              <a:t>There is a perception that the number of elderly has grown in recent years, but the transportation, recreation, and other amenities for this population is insufficient.  If this is the case, what can, or should, be done to better serve this segment of the population?</a:t>
            </a:r>
            <a:endParaRPr b="0" i="0" sz="2000" u="none" cap="none" strike="noStrike">
              <a:solidFill>
                <a:schemeClr val="dk2"/>
              </a:solidFill>
              <a:latin typeface="Trebuchet MS"/>
              <a:ea typeface="Trebuchet MS"/>
              <a:cs typeface="Trebuchet MS"/>
              <a:sym typeface="Trebuchet MS"/>
            </a:endParaRPr>
          </a:p>
          <a:p>
            <a:pPr indent="-380990" lvl="0" marL="380990" marR="0" rtl="0" algn="l">
              <a:lnSpc>
                <a:spcPct val="90000"/>
              </a:lnSpc>
              <a:spcBef>
                <a:spcPts val="10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We would like to work with officials from New Kent County and Virginia Common Extension to</a:t>
            </a:r>
            <a:endParaRPr/>
          </a:p>
          <a:p>
            <a:pPr indent="-380990" lvl="1" marL="838190" marR="0" rtl="0" algn="l">
              <a:lnSpc>
                <a:spcPct val="90000"/>
              </a:lnSpc>
              <a:spcBef>
                <a:spcPts val="500"/>
              </a:spcBef>
              <a:spcAft>
                <a:spcPts val="0"/>
              </a:spcAft>
              <a:buClr>
                <a:schemeClr val="dk2"/>
              </a:buClr>
              <a:buSzPts val="2000"/>
              <a:buFont typeface="Arial"/>
              <a:buChar char="•"/>
            </a:pPr>
            <a:r>
              <a:rPr b="0" i="0" lang="en-US" sz="2000" u="none" cap="none" strike="noStrike">
                <a:solidFill>
                  <a:schemeClr val="dk2"/>
                </a:solidFill>
                <a:latin typeface="Trebuchet MS"/>
                <a:ea typeface="Trebuchet MS"/>
                <a:cs typeface="Trebuchet MS"/>
                <a:sym typeface="Trebuchet MS"/>
              </a:rPr>
              <a:t>Find and analyze data sources that can improve our knowledge regarding these issues;</a:t>
            </a:r>
            <a:endParaRPr/>
          </a:p>
          <a:p>
            <a:pPr indent="-380990" lvl="1" marL="838190" marR="0" rtl="0" algn="l">
              <a:lnSpc>
                <a:spcPct val="90000"/>
              </a:lnSpc>
              <a:spcBef>
                <a:spcPts val="500"/>
              </a:spcBef>
              <a:spcAft>
                <a:spcPts val="0"/>
              </a:spcAft>
              <a:buClr>
                <a:schemeClr val="dk2"/>
              </a:buClr>
              <a:buSzPts val="2000"/>
              <a:buFont typeface="Arial"/>
              <a:buChar char="•"/>
            </a:pPr>
            <a:r>
              <a:rPr b="0" i="0" lang="en-US" sz="2000" u="none" cap="none" strike="noStrike">
                <a:solidFill>
                  <a:schemeClr val="dk2"/>
                </a:solidFill>
                <a:latin typeface="Trebuchet MS"/>
                <a:ea typeface="Trebuchet MS"/>
                <a:cs typeface="Trebuchet MS"/>
                <a:sym typeface="Trebuchet MS"/>
              </a:rPr>
              <a:t>Develop potential courses of action, given what we were able to learn from this data.</a:t>
            </a:r>
            <a:endParaRPr b="0" i="0" sz="2000" u="none" cap="none" strike="noStrike">
              <a:solidFill>
                <a:schemeClr val="dk2"/>
              </a:solidFill>
              <a:latin typeface="Trebuchet MS"/>
              <a:ea typeface="Trebuchet MS"/>
              <a:cs typeface="Trebuchet MS"/>
              <a:sym typeface="Trebuchet MS"/>
            </a:endParaRPr>
          </a:p>
          <a:p>
            <a:pPr indent="-59245" lvl="0" marL="228600" marR="0" rtl="0" algn="l">
              <a:lnSpc>
                <a:spcPct val="90000"/>
              </a:lnSpc>
              <a:spcBef>
                <a:spcPts val="1000"/>
              </a:spcBef>
              <a:spcAft>
                <a:spcPts val="0"/>
              </a:spcAft>
              <a:buClr>
                <a:schemeClr val="dk2"/>
              </a:buClr>
              <a:buSzPts val="2667"/>
              <a:buFont typeface="Arial"/>
              <a:buNone/>
            </a:pPr>
            <a:r>
              <a:t/>
            </a:r>
            <a:endParaRPr b="1" i="0" sz="2667" u="none" cap="none" strike="noStrike">
              <a:solidFill>
                <a:srgbClr val="95A945"/>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Goals &amp; Deliverables</a:t>
            </a:r>
            <a:endParaRPr b="1" i="0" sz="4000" u="none" cap="none" strike="noStrike">
              <a:solidFill>
                <a:schemeClr val="dk2"/>
              </a:solidFill>
              <a:latin typeface="Raleway"/>
              <a:ea typeface="Raleway"/>
              <a:cs typeface="Raleway"/>
              <a:sym typeface="Raleway"/>
            </a:endParaRPr>
          </a:p>
        </p:txBody>
      </p:sp>
      <p:sp>
        <p:nvSpPr>
          <p:cNvPr id="161" name="Google Shape;161;p29"/>
          <p:cNvSpPr txBox="1"/>
          <p:nvPr>
            <p:ph idx="1" type="body"/>
          </p:nvPr>
        </p:nvSpPr>
        <p:spPr>
          <a:xfrm>
            <a:off x="1" y="1319925"/>
            <a:ext cx="11737019" cy="500991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Document work on wiki and in short 2-3 page write-ups summarizing results for each activity. </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Explore life in New Kent County to better understand the population, social dynamics, available activities, etc.</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Seek out data sources (some basic, some novel) to aid in our understanding of New Kent County.</a:t>
            </a:r>
            <a:endParaRPr/>
          </a:p>
          <a:p>
            <a:pPr indent="-228600" lvl="2" marL="1143000" marR="0" rtl="0" algn="l">
              <a:lnSpc>
                <a:spcPct val="90000"/>
              </a:lnSpc>
              <a:spcBef>
                <a:spcPts val="500"/>
              </a:spcBef>
              <a:spcAft>
                <a:spcPts val="0"/>
              </a:spcAft>
              <a:buClr>
                <a:schemeClr val="dk2"/>
              </a:buClr>
              <a:buSzPts val="2000"/>
              <a:buFont typeface="Arial"/>
              <a:buChar char="•"/>
            </a:pPr>
            <a:r>
              <a:rPr b="0" i="0" lang="en-US" sz="2000" u="none" cap="none" strike="noStrike">
                <a:solidFill>
                  <a:schemeClr val="dk2"/>
                </a:solidFill>
                <a:latin typeface="Trebuchet MS"/>
                <a:ea typeface="Trebuchet MS"/>
                <a:cs typeface="Trebuchet MS"/>
                <a:sym typeface="Trebuchet MS"/>
              </a:rPr>
              <a:t>Brainstorm potential analyses and interventions that could be carried out to aid understanding.</a:t>
            </a:r>
            <a:endParaRPr b="0" i="0" sz="2000" u="none" cap="none" strike="noStrike">
              <a:solidFill>
                <a:schemeClr val="dk2"/>
              </a:solidFill>
              <a:latin typeface="Trebuchet MS"/>
              <a:ea typeface="Trebuchet MS"/>
              <a:cs typeface="Trebuchet MS"/>
              <a:sym typeface="Trebuchet MS"/>
            </a:endParaRPr>
          </a:p>
          <a:p>
            <a:pPr indent="-228600" lvl="2" marL="1143000" marR="0" rtl="0" algn="l">
              <a:lnSpc>
                <a:spcPct val="90000"/>
              </a:lnSpc>
              <a:spcBef>
                <a:spcPts val="500"/>
              </a:spcBef>
              <a:spcAft>
                <a:spcPts val="0"/>
              </a:spcAft>
              <a:buClr>
                <a:schemeClr val="dk2"/>
              </a:buClr>
              <a:buSzPts val="2000"/>
              <a:buFont typeface="Arial"/>
              <a:buChar char="•"/>
            </a:pPr>
            <a:r>
              <a:rPr b="0" i="0" lang="en-US" sz="2000" u="none" cap="none" strike="noStrike">
                <a:solidFill>
                  <a:schemeClr val="dk2"/>
                </a:solidFill>
                <a:latin typeface="Trebuchet MS"/>
                <a:ea typeface="Trebuchet MS"/>
                <a:cs typeface="Trebuchet MS"/>
                <a:sym typeface="Trebuchet MS"/>
              </a:rPr>
              <a:t>Profile, clean, and transform data sets in preparation for data analysis.</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Work with New Kent Officials to understand this data and develop possible intervention strategies.</a:t>
            </a:r>
            <a:endParaRPr/>
          </a:p>
          <a:p>
            <a:pPr indent="-228600" lvl="2" marL="1143000" marR="0" rtl="0" algn="l">
              <a:lnSpc>
                <a:spcPct val="90000"/>
              </a:lnSpc>
              <a:spcBef>
                <a:spcPts val="500"/>
              </a:spcBef>
              <a:spcAft>
                <a:spcPts val="0"/>
              </a:spcAft>
              <a:buClr>
                <a:schemeClr val="dk2"/>
              </a:buClr>
              <a:buSzPts val="2000"/>
              <a:buFont typeface="Arial"/>
              <a:buChar char="•"/>
            </a:pPr>
            <a:r>
              <a:rPr b="0" i="0" lang="en-US" sz="2000" u="none" cap="none" strike="noStrike">
                <a:solidFill>
                  <a:schemeClr val="dk2"/>
                </a:solidFill>
                <a:latin typeface="Trebuchet MS"/>
                <a:ea typeface="Trebuchet MS"/>
                <a:cs typeface="Trebuchet MS"/>
                <a:sym typeface="Trebuchet MS"/>
              </a:rPr>
              <a:t>Plan out how these new interventions could be assessed for efficacy (e.g. RCT?)</a:t>
            </a:r>
            <a:endParaRPr b="0" i="0" sz="2000" u="none" cap="none" strike="noStrike">
              <a:solidFill>
                <a:schemeClr val="dk2"/>
              </a:solidFill>
              <a:latin typeface="Trebuchet MS"/>
              <a:ea typeface="Trebuchet MS"/>
              <a:cs typeface="Trebuchet MS"/>
              <a:sym typeface="Trebuchet MS"/>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Poster and presentation summarizing the above activities.</a:t>
            </a:r>
            <a:endParaRPr b="0" i="0" sz="24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65" name="Shape 165"/>
        <p:cNvGrpSpPr/>
        <p:nvPr/>
      </p:nvGrpSpPr>
      <p:grpSpPr>
        <a:xfrm>
          <a:off x="0" y="0"/>
          <a:ext cx="0" cy="0"/>
          <a:chOff x="0" y="0"/>
          <a:chExt cx="0" cy="0"/>
        </a:xfrm>
      </p:grpSpPr>
      <p:sp>
        <p:nvSpPr>
          <p:cNvPr id="166" name="Google Shape;166;p30"/>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Local Characterization of  </a:t>
            </a:r>
            <a:r>
              <a:rPr b="1" i="0" lang="en-US" sz="3200" u="none" cap="none" strike="noStrike">
                <a:solidFill>
                  <a:srgbClr val="C00000"/>
                </a:solidFill>
                <a:latin typeface="Raleway"/>
                <a:ea typeface="Raleway"/>
                <a:cs typeface="Raleway"/>
                <a:sym typeface="Raleway"/>
              </a:rPr>
              <a:t>Refugee</a:t>
            </a:r>
            <a:r>
              <a:rPr b="1" i="0" lang="en-US" sz="3200" u="none" cap="none" strike="noStrike">
                <a:solidFill>
                  <a:schemeClr val="dk2"/>
                </a:solidFill>
                <a:latin typeface="Raleway"/>
                <a:ea typeface="Raleway"/>
                <a:cs typeface="Raleway"/>
                <a:sym typeface="Raleway"/>
              </a:rPr>
              <a:t> Social Contexts in Place and Time:  Insights from local data sources</a:t>
            </a:r>
            <a:endParaRPr b="1" i="0" sz="3200" u="none" cap="none" strike="noStrike">
              <a:solidFill>
                <a:schemeClr val="dk2"/>
              </a:solidFill>
              <a:latin typeface="Raleway"/>
              <a:ea typeface="Raleway"/>
              <a:cs typeface="Raleway"/>
              <a:sym typeface="Raleway"/>
            </a:endParaRPr>
          </a:p>
        </p:txBody>
      </p:sp>
      <p:sp>
        <p:nvSpPr>
          <p:cNvPr id="167" name="Google Shape;167;p30"/>
          <p:cNvSpPr txBox="1"/>
          <p:nvPr>
            <p:ph idx="1" type="subTitle"/>
          </p:nvPr>
        </p:nvSpPr>
        <p:spPr>
          <a:xfrm>
            <a:off x="443754" y="4010817"/>
            <a:ext cx="6884894" cy="16557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&amp; Co-PI: </a:t>
            </a:r>
            <a:r>
              <a:rPr b="0" i="0" lang="en-US" sz="2400" u="none" cap="none" strike="noStrike">
                <a:solidFill>
                  <a:schemeClr val="dk2"/>
                </a:solidFill>
                <a:latin typeface="Trebuchet MS"/>
                <a:ea typeface="Trebuchet MS"/>
                <a:cs typeface="Trebuchet MS"/>
                <a:sym typeface="Trebuchet MS"/>
              </a:rPr>
              <a:t>Mark Orr &amp; Stephanie Shipp</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Team: </a:t>
            </a:r>
            <a:r>
              <a:rPr b="0" i="0" lang="en-US" sz="2400" u="none" cap="none" strike="noStrike">
                <a:solidFill>
                  <a:schemeClr val="dk2"/>
                </a:solidFill>
                <a:latin typeface="Trebuchet MS"/>
                <a:ea typeface="Trebuchet MS"/>
                <a:cs typeface="Trebuchet MS"/>
                <a:sym typeface="Trebuchet MS"/>
              </a:rPr>
              <a:t>Bianica Pires</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0" i="0" lang="en-US" sz="2400" u="none" cap="none" strike="noStrike">
                <a:solidFill>
                  <a:schemeClr val="dk2"/>
                </a:solidFill>
                <a:latin typeface="Trebuchet MS"/>
                <a:ea typeface="Trebuchet MS"/>
                <a:cs typeface="Trebuchet MS"/>
                <a:sym typeface="Trebuchet MS"/>
              </a:rPr>
              <a:t>Roanoke</a:t>
            </a:r>
            <a:endParaRPr/>
          </a:p>
        </p:txBody>
      </p:sp>
      <p:pic>
        <p:nvPicPr>
          <p:cNvPr id="168" name="Google Shape;168;p30"/>
          <p:cNvPicPr preferRelativeResize="0"/>
          <p:nvPr/>
        </p:nvPicPr>
        <p:blipFill rotWithShape="1">
          <a:blip r:embed="rId4">
            <a:alphaModFix/>
          </a:blip>
          <a:srcRect b="0" l="0" r="0" t="0"/>
          <a:stretch/>
        </p:blipFill>
        <p:spPr>
          <a:xfrm>
            <a:off x="4639310" y="4838698"/>
            <a:ext cx="1326113" cy="9626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title"/>
          </p:nvPr>
        </p:nvSpPr>
        <p:spPr>
          <a:xfrm>
            <a:off x="423434" y="0"/>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Outline</a:t>
            </a:r>
            <a:endParaRPr b="1" i="0" sz="4000" u="none" cap="none" strike="noStrike">
              <a:solidFill>
                <a:schemeClr val="dk2"/>
              </a:solidFill>
              <a:latin typeface="Raleway"/>
              <a:ea typeface="Raleway"/>
              <a:cs typeface="Raleway"/>
              <a:sym typeface="Raleway"/>
            </a:endParaRPr>
          </a:p>
        </p:txBody>
      </p:sp>
      <p:sp>
        <p:nvSpPr>
          <p:cNvPr id="57" name="Google Shape;57;p13"/>
          <p:cNvSpPr txBox="1"/>
          <p:nvPr>
            <p:ph idx="1" type="body"/>
          </p:nvPr>
        </p:nvSpPr>
        <p:spPr>
          <a:xfrm>
            <a:off x="612475" y="1021976"/>
            <a:ext cx="10642217" cy="5240068"/>
          </a:xfrm>
          <a:prstGeom prst="rect">
            <a:avLst/>
          </a:prstGeom>
          <a:noFill/>
          <a:ln>
            <a:noFill/>
          </a:ln>
        </p:spPr>
        <p:txBody>
          <a:bodyPr anchorCtr="0" anchor="t" bIns="45700" lIns="91425" spcFirstLastPara="1" rIns="91425" wrap="square" tIns="45700">
            <a:noAutofit/>
          </a:bodyPr>
          <a:lstStyle/>
          <a:p>
            <a:pPr indent="-228600" lvl="0" marL="228600" marR="0" rtl="0" algn="l">
              <a:lnSpc>
                <a:spcPct val="70000"/>
              </a:lnSpc>
              <a:spcBef>
                <a:spcPts val="0"/>
              </a:spcBef>
              <a:spcAft>
                <a:spcPts val="0"/>
              </a:spcAft>
              <a:buClr>
                <a:schemeClr val="dk2"/>
              </a:buClr>
              <a:buSzPts val="2170"/>
              <a:buFont typeface="Arial"/>
              <a:buChar char="•"/>
            </a:pPr>
            <a:r>
              <a:rPr b="0" i="0" lang="en-US" sz="2170" u="none" cap="none" strike="noStrike">
                <a:solidFill>
                  <a:schemeClr val="dk2"/>
                </a:solidFill>
                <a:latin typeface="Trebuchet MS"/>
                <a:ea typeface="Trebuchet MS"/>
                <a:cs typeface="Trebuchet MS"/>
                <a:sym typeface="Trebuchet MS"/>
              </a:rPr>
              <a:t>DSPG Group Project – Community Profiles &amp; Indicators</a:t>
            </a:r>
            <a:endParaRPr/>
          </a:p>
          <a:p>
            <a:pPr indent="-228600" lvl="1" marL="685800" marR="0" rtl="0" algn="l">
              <a:lnSpc>
                <a:spcPct val="70000"/>
              </a:lnSpc>
              <a:spcBef>
                <a:spcPts val="500"/>
              </a:spcBef>
              <a:spcAft>
                <a:spcPts val="0"/>
              </a:spcAft>
              <a:buClr>
                <a:schemeClr val="dk2"/>
              </a:buClr>
              <a:buSzPts val="1860"/>
              <a:buFont typeface="Arial"/>
              <a:buChar char="•"/>
            </a:pPr>
            <a:r>
              <a:rPr b="0" i="0" lang="en-US" sz="1860" u="none" cap="none" strike="noStrike">
                <a:solidFill>
                  <a:schemeClr val="dk2"/>
                </a:solidFill>
                <a:latin typeface="Trebuchet MS"/>
                <a:ea typeface="Trebuchet MS"/>
                <a:cs typeface="Trebuchet MS"/>
                <a:sym typeface="Trebuchet MS"/>
              </a:rPr>
              <a:t>Alexandria </a:t>
            </a:r>
            <a:endParaRPr/>
          </a:p>
          <a:p>
            <a:pPr indent="-228600" lvl="1" marL="685800" marR="0" rtl="0" algn="l">
              <a:lnSpc>
                <a:spcPct val="70000"/>
              </a:lnSpc>
              <a:spcBef>
                <a:spcPts val="500"/>
              </a:spcBef>
              <a:spcAft>
                <a:spcPts val="0"/>
              </a:spcAft>
              <a:buClr>
                <a:schemeClr val="dk2"/>
              </a:buClr>
              <a:buSzPts val="1860"/>
              <a:buFont typeface="Arial"/>
              <a:buChar char="•"/>
            </a:pPr>
            <a:r>
              <a:rPr b="0" i="0" lang="en-US" sz="1860" u="none" cap="none" strike="noStrike">
                <a:solidFill>
                  <a:schemeClr val="dk2"/>
                </a:solidFill>
                <a:latin typeface="Trebuchet MS"/>
                <a:ea typeface="Trebuchet MS"/>
                <a:cs typeface="Trebuchet MS"/>
                <a:sym typeface="Trebuchet MS"/>
              </a:rPr>
              <a:t>Arlington</a:t>
            </a:r>
            <a:endParaRPr/>
          </a:p>
          <a:p>
            <a:pPr indent="-228600" lvl="1" marL="685800" marR="0" rtl="0" algn="l">
              <a:lnSpc>
                <a:spcPct val="70000"/>
              </a:lnSpc>
              <a:spcBef>
                <a:spcPts val="500"/>
              </a:spcBef>
              <a:spcAft>
                <a:spcPts val="0"/>
              </a:spcAft>
              <a:buClr>
                <a:schemeClr val="dk2"/>
              </a:buClr>
              <a:buSzPts val="1860"/>
              <a:buFont typeface="Arial"/>
              <a:buChar char="•"/>
            </a:pPr>
            <a:r>
              <a:rPr b="0" i="0" lang="en-US" sz="1860" u="none" cap="none" strike="noStrike">
                <a:solidFill>
                  <a:schemeClr val="dk2"/>
                </a:solidFill>
                <a:latin typeface="Trebuchet MS"/>
                <a:ea typeface="Trebuchet MS"/>
                <a:cs typeface="Trebuchet MS"/>
                <a:sym typeface="Trebuchet MS"/>
              </a:rPr>
              <a:t>Fairfax</a:t>
            </a:r>
            <a:endParaRPr/>
          </a:p>
          <a:p>
            <a:pPr indent="-228600" lvl="1" marL="685800" marR="0" rtl="0" algn="l">
              <a:lnSpc>
                <a:spcPct val="70000"/>
              </a:lnSpc>
              <a:spcBef>
                <a:spcPts val="500"/>
              </a:spcBef>
              <a:spcAft>
                <a:spcPts val="0"/>
              </a:spcAft>
              <a:buClr>
                <a:schemeClr val="dk2"/>
              </a:buClr>
              <a:buSzPts val="1860"/>
              <a:buFont typeface="Arial"/>
              <a:buChar char="•"/>
            </a:pPr>
            <a:r>
              <a:rPr b="0" i="0" lang="en-US" sz="1860" u="none" cap="none" strike="noStrike">
                <a:solidFill>
                  <a:schemeClr val="dk2"/>
                </a:solidFill>
                <a:latin typeface="Trebuchet MS"/>
                <a:ea typeface="Trebuchet MS"/>
                <a:cs typeface="Trebuchet MS"/>
                <a:sym typeface="Trebuchet MS"/>
              </a:rPr>
              <a:t>New Kent</a:t>
            </a:r>
            <a:endParaRPr/>
          </a:p>
          <a:p>
            <a:pPr indent="-228600" lvl="1" marL="685800" marR="0" rtl="0" algn="l">
              <a:lnSpc>
                <a:spcPct val="70000"/>
              </a:lnSpc>
              <a:spcBef>
                <a:spcPts val="500"/>
              </a:spcBef>
              <a:spcAft>
                <a:spcPts val="0"/>
              </a:spcAft>
              <a:buClr>
                <a:schemeClr val="dk2"/>
              </a:buClr>
              <a:buSzPts val="1860"/>
              <a:buFont typeface="Arial"/>
              <a:buChar char="•"/>
            </a:pPr>
            <a:r>
              <a:rPr b="0" i="0" lang="en-US" sz="1860" u="none" cap="none" strike="noStrike">
                <a:solidFill>
                  <a:schemeClr val="dk2"/>
                </a:solidFill>
                <a:latin typeface="Trebuchet MS"/>
                <a:ea typeface="Trebuchet MS"/>
                <a:cs typeface="Trebuchet MS"/>
                <a:sym typeface="Trebuchet MS"/>
              </a:rPr>
              <a:t>Roanoke</a:t>
            </a:r>
            <a:endParaRPr/>
          </a:p>
          <a:p>
            <a:pPr indent="-228600" lvl="0" marL="228600" marR="0" rtl="0" algn="l">
              <a:lnSpc>
                <a:spcPct val="70000"/>
              </a:lnSpc>
              <a:spcBef>
                <a:spcPts val="1000"/>
              </a:spcBef>
              <a:spcAft>
                <a:spcPts val="0"/>
              </a:spcAft>
              <a:buClr>
                <a:schemeClr val="dk2"/>
              </a:buClr>
              <a:buSzPts val="2170"/>
              <a:buFont typeface="Arial"/>
              <a:buChar char="•"/>
            </a:pPr>
            <a:r>
              <a:rPr b="0" i="0" lang="en-US" sz="2170" u="none" cap="none" strike="noStrike">
                <a:solidFill>
                  <a:schemeClr val="dk2"/>
                </a:solidFill>
                <a:latin typeface="Trebuchet MS"/>
                <a:ea typeface="Trebuchet MS"/>
                <a:cs typeface="Trebuchet MS"/>
                <a:sym typeface="Trebuchet MS"/>
              </a:rPr>
              <a:t>NSF NCSES Projects</a:t>
            </a:r>
            <a:endParaRPr/>
          </a:p>
          <a:p>
            <a:pPr indent="-228600" lvl="1" marL="685800" marR="0" rtl="0" algn="l">
              <a:lnSpc>
                <a:spcPct val="70000"/>
              </a:lnSpc>
              <a:spcBef>
                <a:spcPts val="500"/>
              </a:spcBef>
              <a:spcAft>
                <a:spcPts val="0"/>
              </a:spcAft>
              <a:buClr>
                <a:schemeClr val="dk2"/>
              </a:buClr>
              <a:buSzPts val="1860"/>
              <a:buFont typeface="Arial"/>
              <a:buChar char="•"/>
            </a:pPr>
            <a:r>
              <a:rPr b="0" i="0" lang="en-US" sz="1860" u="none" cap="none" strike="noStrike">
                <a:solidFill>
                  <a:schemeClr val="dk2"/>
                </a:solidFill>
                <a:latin typeface="Trebuchet MS"/>
                <a:ea typeface="Trebuchet MS"/>
                <a:cs typeface="Trebuchet MS"/>
                <a:sym typeface="Trebuchet MS"/>
              </a:rPr>
              <a:t>Open Source Software (OSS)</a:t>
            </a:r>
            <a:endParaRPr/>
          </a:p>
          <a:p>
            <a:pPr indent="-228600" lvl="1" marL="685800" marR="0" rtl="0" algn="l">
              <a:lnSpc>
                <a:spcPct val="70000"/>
              </a:lnSpc>
              <a:spcBef>
                <a:spcPts val="500"/>
              </a:spcBef>
              <a:spcAft>
                <a:spcPts val="0"/>
              </a:spcAft>
              <a:buClr>
                <a:schemeClr val="dk2"/>
              </a:buClr>
              <a:buSzPts val="1860"/>
              <a:buFont typeface="Arial"/>
              <a:buChar char="•"/>
            </a:pPr>
            <a:r>
              <a:rPr b="0" i="0" lang="en-US" sz="1860" u="none" cap="none" strike="noStrike">
                <a:solidFill>
                  <a:schemeClr val="dk2"/>
                </a:solidFill>
                <a:latin typeface="Trebuchet MS"/>
                <a:ea typeface="Trebuchet MS"/>
                <a:cs typeface="Trebuchet MS"/>
                <a:sym typeface="Trebuchet MS"/>
              </a:rPr>
              <a:t>Business Innovation</a:t>
            </a:r>
            <a:endParaRPr/>
          </a:p>
          <a:p>
            <a:pPr indent="-228600" lvl="1" marL="685800" marR="0" rtl="0" algn="l">
              <a:lnSpc>
                <a:spcPct val="70000"/>
              </a:lnSpc>
              <a:spcBef>
                <a:spcPts val="500"/>
              </a:spcBef>
              <a:spcAft>
                <a:spcPts val="0"/>
              </a:spcAft>
              <a:buClr>
                <a:schemeClr val="dk2"/>
              </a:buClr>
              <a:buSzPts val="1860"/>
              <a:buFont typeface="Arial"/>
              <a:buChar char="•"/>
            </a:pPr>
            <a:r>
              <a:rPr b="0" i="0" lang="en-US" sz="1860" u="none" cap="none" strike="noStrike">
                <a:solidFill>
                  <a:schemeClr val="dk2"/>
                </a:solidFill>
                <a:latin typeface="Trebuchet MS"/>
                <a:ea typeface="Trebuchet MS"/>
                <a:cs typeface="Trebuchet MS"/>
                <a:sym typeface="Trebuchet MS"/>
              </a:rPr>
              <a:t>STEM Education</a:t>
            </a:r>
            <a:endParaRPr/>
          </a:p>
          <a:p>
            <a:pPr indent="-228600" lvl="0" marL="228600" marR="0" rtl="0" algn="l">
              <a:lnSpc>
                <a:spcPct val="70000"/>
              </a:lnSpc>
              <a:spcBef>
                <a:spcPts val="1000"/>
              </a:spcBef>
              <a:spcAft>
                <a:spcPts val="0"/>
              </a:spcAft>
              <a:buClr>
                <a:schemeClr val="dk2"/>
              </a:buClr>
              <a:buSzPts val="2170"/>
              <a:buFont typeface="Arial"/>
              <a:buChar char="•"/>
            </a:pPr>
            <a:r>
              <a:rPr b="0" i="0" lang="en-US" sz="2170" u="none" cap="none" strike="noStrike">
                <a:solidFill>
                  <a:schemeClr val="dk2"/>
                </a:solidFill>
                <a:latin typeface="Trebuchet MS"/>
                <a:ea typeface="Trebuchet MS"/>
                <a:cs typeface="Trebuchet MS"/>
                <a:sym typeface="Trebuchet MS"/>
              </a:rPr>
              <a:t>Army Research Institute (ARI)</a:t>
            </a:r>
            <a:endParaRPr/>
          </a:p>
          <a:p>
            <a:pPr indent="-228600" lvl="0" marL="228600" marR="0" rtl="0" algn="l">
              <a:lnSpc>
                <a:spcPct val="70000"/>
              </a:lnSpc>
              <a:spcBef>
                <a:spcPts val="1000"/>
              </a:spcBef>
              <a:spcAft>
                <a:spcPts val="0"/>
              </a:spcAft>
              <a:buClr>
                <a:schemeClr val="dk2"/>
              </a:buClr>
              <a:buSzPts val="2170"/>
              <a:buFont typeface="Arial"/>
              <a:buChar char="•"/>
            </a:pPr>
            <a:r>
              <a:rPr b="0" i="0" lang="en-US" sz="2170" u="none" cap="none" strike="noStrike">
                <a:solidFill>
                  <a:schemeClr val="dk2"/>
                </a:solidFill>
                <a:latin typeface="Trebuchet MS"/>
                <a:ea typeface="Trebuchet MS"/>
                <a:cs typeface="Trebuchet MS"/>
                <a:sym typeface="Trebuchet MS"/>
              </a:rPr>
              <a:t>State Council of Higher Education for Virginia (SCHEV)</a:t>
            </a:r>
            <a:endParaRPr/>
          </a:p>
          <a:p>
            <a:pPr indent="-228600" lvl="0" marL="228600" marR="0" rtl="0" algn="l">
              <a:lnSpc>
                <a:spcPct val="70000"/>
              </a:lnSpc>
              <a:spcBef>
                <a:spcPts val="1000"/>
              </a:spcBef>
              <a:spcAft>
                <a:spcPts val="0"/>
              </a:spcAft>
              <a:buClr>
                <a:schemeClr val="dk2"/>
              </a:buClr>
              <a:buSzPts val="2170"/>
              <a:buFont typeface="Arial"/>
              <a:buChar char="•"/>
            </a:pPr>
            <a:r>
              <a:rPr b="0" i="0" lang="en-US" sz="2170" u="none" cap="none" strike="noStrike">
                <a:solidFill>
                  <a:schemeClr val="dk2"/>
                </a:solidFill>
                <a:latin typeface="Trebuchet MS"/>
                <a:ea typeface="Trebuchet MS"/>
                <a:cs typeface="Trebuchet MS"/>
                <a:sym typeface="Trebuchet MS"/>
              </a:rPr>
              <a:t>Washington Metropolitan Area Transit (WMATA) Project</a:t>
            </a:r>
            <a:endParaRPr/>
          </a:p>
          <a:p>
            <a:pPr indent="-228600" lvl="0" marL="228600" marR="0" rtl="0" algn="l">
              <a:lnSpc>
                <a:spcPct val="70000"/>
              </a:lnSpc>
              <a:spcBef>
                <a:spcPts val="1000"/>
              </a:spcBef>
              <a:spcAft>
                <a:spcPts val="0"/>
              </a:spcAft>
              <a:buClr>
                <a:schemeClr val="dk2"/>
              </a:buClr>
              <a:buSzPts val="2170"/>
              <a:buFont typeface="Arial"/>
              <a:buChar char="•"/>
            </a:pPr>
            <a:r>
              <a:rPr b="0" i="0" lang="en-US" sz="2170" u="none" cap="none" strike="noStrike">
                <a:solidFill>
                  <a:schemeClr val="dk2"/>
                </a:solidFill>
                <a:latin typeface="Trebuchet MS"/>
                <a:ea typeface="Trebuchet MS"/>
                <a:cs typeface="Trebuchet MS"/>
                <a:sym typeface="Trebuchet MS"/>
              </a:rPr>
              <a:t>Arlington County Projects</a:t>
            </a:r>
            <a:endParaRPr/>
          </a:p>
          <a:p>
            <a:pPr indent="-228600" lvl="1" marL="685800" marR="0" rtl="0" algn="l">
              <a:lnSpc>
                <a:spcPct val="70000"/>
              </a:lnSpc>
              <a:spcBef>
                <a:spcPts val="500"/>
              </a:spcBef>
              <a:spcAft>
                <a:spcPts val="0"/>
              </a:spcAft>
              <a:buClr>
                <a:schemeClr val="dk2"/>
              </a:buClr>
              <a:buSzPts val="1860"/>
              <a:buFont typeface="Arial"/>
              <a:buChar char="•"/>
            </a:pPr>
            <a:r>
              <a:rPr b="0" i="0" lang="en-US" sz="1860" u="none" cap="none" strike="noStrike">
                <a:solidFill>
                  <a:schemeClr val="dk2"/>
                </a:solidFill>
                <a:latin typeface="Trebuchet MS"/>
                <a:ea typeface="Trebuchet MS"/>
                <a:cs typeface="Trebuchet MS"/>
                <a:sym typeface="Trebuchet MS"/>
              </a:rPr>
              <a:t>Public Safety 911: Police and Fire Departments (AC 911)</a:t>
            </a:r>
            <a:endParaRPr/>
          </a:p>
          <a:p>
            <a:pPr indent="-228600" lvl="1" marL="685800" marR="0" rtl="0" algn="l">
              <a:lnSpc>
                <a:spcPct val="70000"/>
              </a:lnSpc>
              <a:spcBef>
                <a:spcPts val="500"/>
              </a:spcBef>
              <a:spcAft>
                <a:spcPts val="0"/>
              </a:spcAft>
              <a:buClr>
                <a:schemeClr val="dk2"/>
              </a:buClr>
              <a:buSzPts val="1860"/>
              <a:buFont typeface="Arial"/>
              <a:buChar char="•"/>
            </a:pPr>
            <a:r>
              <a:rPr b="0" i="0" lang="en-US" sz="1860" u="none" cap="none" strike="noStrike">
                <a:solidFill>
                  <a:schemeClr val="dk2"/>
                </a:solidFill>
                <a:latin typeface="Trebuchet MS"/>
                <a:ea typeface="Trebuchet MS"/>
                <a:cs typeface="Trebuchet MS"/>
                <a:sym typeface="Trebuchet MS"/>
              </a:rPr>
              <a:t>Department of Human Services (DHS)</a:t>
            </a:r>
            <a:endParaRPr/>
          </a:p>
          <a:p>
            <a:pPr indent="-228600" lvl="0" marL="228600" marR="0" rtl="0" algn="l">
              <a:lnSpc>
                <a:spcPct val="70000"/>
              </a:lnSpc>
              <a:spcBef>
                <a:spcPts val="1000"/>
              </a:spcBef>
              <a:spcAft>
                <a:spcPts val="0"/>
              </a:spcAft>
              <a:buClr>
                <a:schemeClr val="dk2"/>
              </a:buClr>
              <a:buSzPts val="2170"/>
              <a:buFont typeface="Arial"/>
              <a:buChar char="•"/>
            </a:pPr>
            <a:r>
              <a:rPr b="0" i="0" lang="en-US" sz="2170" u="none" cap="none" strike="noStrike">
                <a:solidFill>
                  <a:schemeClr val="dk2"/>
                </a:solidFill>
                <a:latin typeface="Trebuchet MS"/>
                <a:ea typeface="Trebuchet MS"/>
                <a:cs typeface="Trebuchet MS"/>
                <a:sym typeface="Trebuchet MS"/>
              </a:rPr>
              <a:t>The Beach</a:t>
            </a:r>
            <a:endParaRPr b="0" i="0" sz="217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172" name="Shape 172"/>
        <p:cNvGrpSpPr/>
        <p:nvPr/>
      </p:nvGrpSpPr>
      <p:grpSpPr>
        <a:xfrm>
          <a:off x="0" y="0"/>
          <a:ext cx="0" cy="0"/>
          <a:chOff x="0" y="0"/>
          <a:chExt cx="0" cy="0"/>
        </a:xfrm>
      </p:grpSpPr>
      <p:pic>
        <p:nvPicPr>
          <p:cNvPr descr="Screen Shot 2017-05-22 at 9.12.50 AM.png" id="173" name="Google Shape;173;p31"/>
          <p:cNvPicPr preferRelativeResize="0"/>
          <p:nvPr/>
        </p:nvPicPr>
        <p:blipFill rotWithShape="1">
          <a:blip r:embed="rId3">
            <a:alphaModFix/>
          </a:blip>
          <a:srcRect b="0" l="0" r="0" t="0"/>
          <a:stretch/>
        </p:blipFill>
        <p:spPr>
          <a:xfrm>
            <a:off x="0" y="-44721"/>
            <a:ext cx="4935765" cy="5965811"/>
          </a:xfrm>
          <a:prstGeom prst="rect">
            <a:avLst/>
          </a:prstGeom>
          <a:noFill/>
          <a:ln>
            <a:noFill/>
          </a:ln>
        </p:spPr>
      </p:pic>
      <p:pic>
        <p:nvPicPr>
          <p:cNvPr descr="Screen Shot 2017-05-22 at 9.14.10 AM.png" id="174" name="Google Shape;174;p31"/>
          <p:cNvPicPr preferRelativeResize="0"/>
          <p:nvPr/>
        </p:nvPicPr>
        <p:blipFill rotWithShape="1">
          <a:blip r:embed="rId4">
            <a:alphaModFix/>
          </a:blip>
          <a:srcRect b="0" l="0" r="0" t="0"/>
          <a:stretch/>
        </p:blipFill>
        <p:spPr>
          <a:xfrm>
            <a:off x="4685347" y="-1"/>
            <a:ext cx="4007569" cy="6171529"/>
          </a:xfrm>
          <a:prstGeom prst="rect">
            <a:avLst/>
          </a:prstGeom>
          <a:noFill/>
          <a:ln>
            <a:noFill/>
          </a:ln>
        </p:spPr>
      </p:pic>
      <p:pic>
        <p:nvPicPr>
          <p:cNvPr descr="Screen Shot 2017-05-22 at 9.20.08 AM.png" id="175" name="Google Shape;175;p31"/>
          <p:cNvPicPr preferRelativeResize="0"/>
          <p:nvPr/>
        </p:nvPicPr>
        <p:blipFill rotWithShape="1">
          <a:blip r:embed="rId5">
            <a:alphaModFix/>
          </a:blip>
          <a:srcRect b="0" l="0" r="0" t="0"/>
          <a:stretch/>
        </p:blipFill>
        <p:spPr>
          <a:xfrm>
            <a:off x="8907557" y="3515347"/>
            <a:ext cx="2575315" cy="3271101"/>
          </a:xfrm>
          <a:prstGeom prst="rect">
            <a:avLst/>
          </a:prstGeom>
          <a:noFill/>
          <a:ln>
            <a:noFill/>
          </a:ln>
        </p:spPr>
      </p:pic>
      <p:pic>
        <p:nvPicPr>
          <p:cNvPr descr="Screen Shot 2017-05-22 at 9.39.28 AM.png" id="176" name="Google Shape;176;p31"/>
          <p:cNvPicPr preferRelativeResize="0"/>
          <p:nvPr/>
        </p:nvPicPr>
        <p:blipFill rotWithShape="1">
          <a:blip r:embed="rId6">
            <a:alphaModFix/>
          </a:blip>
          <a:srcRect b="0" l="0" r="0" t="0"/>
          <a:stretch/>
        </p:blipFill>
        <p:spPr>
          <a:xfrm>
            <a:off x="7707528" y="-8945"/>
            <a:ext cx="4484472" cy="35958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0" name="Shape 180"/>
        <p:cNvGrpSpPr/>
        <p:nvPr/>
      </p:nvGrpSpPr>
      <p:grpSpPr>
        <a:xfrm>
          <a:off x="0" y="0"/>
          <a:ext cx="0" cy="0"/>
          <a:chOff x="0" y="0"/>
          <a:chExt cx="0" cy="0"/>
        </a:xfrm>
      </p:grpSpPr>
      <p:pic>
        <p:nvPicPr>
          <p:cNvPr descr="1-s2.0-S2352827316301227-main.pdf" id="181" name="Google Shape;181;p32"/>
          <p:cNvPicPr preferRelativeResize="0"/>
          <p:nvPr/>
        </p:nvPicPr>
        <p:blipFill rotWithShape="1">
          <a:blip r:embed="rId3">
            <a:alphaModFix/>
          </a:blip>
          <a:srcRect b="0" l="0" r="0" t="0"/>
          <a:stretch/>
        </p:blipFill>
        <p:spPr>
          <a:xfrm>
            <a:off x="268305" y="-250439"/>
            <a:ext cx="5461207" cy="7287729"/>
          </a:xfrm>
          <a:prstGeom prst="rect">
            <a:avLst/>
          </a:prstGeom>
          <a:noFill/>
          <a:ln>
            <a:noFill/>
          </a:ln>
        </p:spPr>
      </p:pic>
      <p:pic>
        <p:nvPicPr>
          <p:cNvPr descr="PNAS-2016-Taylor-7449-53.pdf" id="182" name="Google Shape;182;p32"/>
          <p:cNvPicPr preferRelativeResize="0"/>
          <p:nvPr/>
        </p:nvPicPr>
        <p:blipFill rotWithShape="1">
          <a:blip r:embed="rId4">
            <a:alphaModFix/>
          </a:blip>
          <a:srcRect b="0" l="0" r="0" t="0"/>
          <a:stretch/>
        </p:blipFill>
        <p:spPr>
          <a:xfrm>
            <a:off x="6674700" y="0"/>
            <a:ext cx="5123793"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6" name="Shape 186"/>
        <p:cNvGrpSpPr/>
        <p:nvPr/>
      </p:nvGrpSpPr>
      <p:grpSpPr>
        <a:xfrm>
          <a:off x="0" y="0"/>
          <a:ext cx="0" cy="0"/>
          <a:chOff x="0" y="0"/>
          <a:chExt cx="0" cy="0"/>
        </a:xfrm>
      </p:grpSpPr>
      <p:pic>
        <p:nvPicPr>
          <p:cNvPr descr="Screen Shot 2017-05-22 at 11.28.42 AM.png" id="187" name="Google Shape;187;p33"/>
          <p:cNvPicPr preferRelativeResize="0"/>
          <p:nvPr/>
        </p:nvPicPr>
        <p:blipFill rotWithShape="1">
          <a:blip r:embed="rId3">
            <a:alphaModFix/>
          </a:blip>
          <a:srcRect b="0" l="0" r="0" t="0"/>
          <a:stretch/>
        </p:blipFill>
        <p:spPr>
          <a:xfrm>
            <a:off x="0" y="89440"/>
            <a:ext cx="6625535" cy="4173542"/>
          </a:xfrm>
          <a:prstGeom prst="rect">
            <a:avLst/>
          </a:prstGeom>
          <a:noFill/>
          <a:ln>
            <a:noFill/>
          </a:ln>
        </p:spPr>
      </p:pic>
      <p:pic>
        <p:nvPicPr>
          <p:cNvPr descr="Screen Shot 2017-05-22 at 11.24.58 AM.png" id="188" name="Google Shape;188;p33"/>
          <p:cNvPicPr preferRelativeResize="0"/>
          <p:nvPr/>
        </p:nvPicPr>
        <p:blipFill rotWithShape="1">
          <a:blip r:embed="rId4">
            <a:alphaModFix/>
          </a:blip>
          <a:srcRect b="0" l="0" r="0" t="0"/>
          <a:stretch/>
        </p:blipFill>
        <p:spPr>
          <a:xfrm>
            <a:off x="6761160" y="251677"/>
            <a:ext cx="5224348" cy="2753589"/>
          </a:xfrm>
          <a:prstGeom prst="rect">
            <a:avLst/>
          </a:prstGeom>
          <a:noFill/>
          <a:ln>
            <a:noFill/>
          </a:ln>
        </p:spPr>
      </p:pic>
      <p:pic>
        <p:nvPicPr>
          <p:cNvPr descr="Screen Shot 2017-05-22 at 11.36.40 AM.png" id="189" name="Google Shape;189;p33"/>
          <p:cNvPicPr preferRelativeResize="0"/>
          <p:nvPr/>
        </p:nvPicPr>
        <p:blipFill rotWithShape="1">
          <a:blip r:embed="rId5">
            <a:alphaModFix/>
          </a:blip>
          <a:srcRect b="0" l="0" r="0" t="0"/>
          <a:stretch/>
        </p:blipFill>
        <p:spPr>
          <a:xfrm>
            <a:off x="6728472" y="3273717"/>
            <a:ext cx="5328584" cy="2940297"/>
          </a:xfrm>
          <a:prstGeom prst="rect">
            <a:avLst/>
          </a:prstGeom>
          <a:noFill/>
          <a:ln>
            <a:noFill/>
          </a:ln>
        </p:spPr>
      </p:pic>
      <p:pic>
        <p:nvPicPr>
          <p:cNvPr descr="Screen Shot 2017-05-22 at 12.32.20 PM.png" id="190" name="Google Shape;190;p33"/>
          <p:cNvPicPr preferRelativeResize="0"/>
          <p:nvPr/>
        </p:nvPicPr>
        <p:blipFill rotWithShape="1">
          <a:blip r:embed="rId6">
            <a:alphaModFix/>
          </a:blip>
          <a:srcRect b="0" l="0" r="0" t="0"/>
          <a:stretch/>
        </p:blipFill>
        <p:spPr>
          <a:xfrm>
            <a:off x="114300" y="4199423"/>
            <a:ext cx="6337498" cy="26585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Objectives</a:t>
            </a:r>
            <a:endParaRPr b="1" i="0" sz="4000" u="none" cap="none" strike="noStrike">
              <a:solidFill>
                <a:schemeClr val="dk2"/>
              </a:solidFill>
              <a:latin typeface="Raleway"/>
              <a:ea typeface="Raleway"/>
              <a:cs typeface="Raleway"/>
              <a:sym typeface="Raleway"/>
            </a:endParaRPr>
          </a:p>
        </p:txBody>
      </p:sp>
      <p:sp>
        <p:nvSpPr>
          <p:cNvPr id="196" name="Google Shape;196;p34"/>
          <p:cNvSpPr/>
          <p:nvPr/>
        </p:nvSpPr>
        <p:spPr>
          <a:xfrm>
            <a:off x="1924378" y="1378627"/>
            <a:ext cx="3242897" cy="1964602"/>
          </a:xfrm>
          <a:prstGeom prst="roundRect">
            <a:avLst>
              <a:gd fmla="val 16667" name="adj"/>
            </a:avLst>
          </a:prstGeom>
          <a:gradFill>
            <a:gsLst>
              <a:gs pos="0">
                <a:srgbClr val="70A5DA"/>
              </a:gs>
              <a:gs pos="50000">
                <a:srgbClr val="539BDB"/>
              </a:gs>
              <a:gs pos="100000">
                <a:srgbClr val="4288C8"/>
              </a:gs>
            </a:gsLst>
            <a:lin ang="5400000" scaled="0"/>
          </a:gra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dk1"/>
                </a:solidFill>
                <a:latin typeface="Calibri"/>
                <a:ea typeface="Calibri"/>
                <a:cs typeface="Calibri"/>
                <a:sym typeface="Calibri"/>
              </a:rPr>
              <a:t>Issues/Contexts</a:t>
            </a:r>
            <a:endParaRPr/>
          </a:p>
          <a:p>
            <a:pPr indent="0" lvl="0" marL="0" marR="0" rtl="0" algn="ctr">
              <a:spcBef>
                <a:spcPts val="0"/>
              </a:spcBef>
              <a:spcAft>
                <a:spcPts val="0"/>
              </a:spcAft>
              <a:buNone/>
            </a:pPr>
            <a:r>
              <a:rPr b="1" i="0" lang="en-US" sz="2400" u="none" cap="none" strike="noStrike">
                <a:solidFill>
                  <a:schemeClr val="dk1"/>
                </a:solidFill>
                <a:latin typeface="Calibri"/>
                <a:ea typeface="Calibri"/>
                <a:cs typeface="Calibri"/>
                <a:sym typeface="Calibri"/>
              </a:rPr>
              <a:t>Across Scales (G → L)</a:t>
            </a:r>
            <a:endParaRPr/>
          </a:p>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--Substantive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--Methodological/Empirical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--Ethical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--Policy</a:t>
            </a:r>
            <a:endParaRPr sz="1800">
              <a:solidFill>
                <a:schemeClr val="dk1"/>
              </a:solidFill>
              <a:latin typeface="Calibri"/>
              <a:ea typeface="Calibri"/>
              <a:cs typeface="Calibri"/>
              <a:sym typeface="Calibri"/>
            </a:endParaRPr>
          </a:p>
        </p:txBody>
      </p:sp>
      <p:sp>
        <p:nvSpPr>
          <p:cNvPr id="197" name="Google Shape;197;p34"/>
          <p:cNvSpPr/>
          <p:nvPr/>
        </p:nvSpPr>
        <p:spPr>
          <a:xfrm>
            <a:off x="7098086" y="1378627"/>
            <a:ext cx="3242897" cy="1964602"/>
          </a:xfrm>
          <a:prstGeom prst="roundRect">
            <a:avLst>
              <a:gd fmla="val 16667" name="adj"/>
            </a:avLst>
          </a:prstGeom>
          <a:gradFill>
            <a:gsLst>
              <a:gs pos="0">
                <a:srgbClr val="70A5DA"/>
              </a:gs>
              <a:gs pos="50000">
                <a:srgbClr val="539BDB"/>
              </a:gs>
              <a:gs pos="100000">
                <a:srgbClr val="4288C8"/>
              </a:gs>
            </a:gsLst>
            <a:lin ang="5400000" scaled="0"/>
          </a:gra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Data Discovery</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--Fed, state, </a:t>
            </a:r>
            <a:r>
              <a:rPr b="1" i="1" lang="en-US" sz="2000">
                <a:solidFill>
                  <a:schemeClr val="dk1"/>
                </a:solidFill>
                <a:latin typeface="Calibri"/>
                <a:ea typeface="Calibri"/>
                <a:cs typeface="Calibri"/>
                <a:sym typeface="Calibri"/>
              </a:rPr>
              <a:t>local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--Criminal Justice, economic, education, health,  etc.</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r>
              <a:rPr b="1" i="1" lang="en-US" sz="1800">
                <a:solidFill>
                  <a:schemeClr val="dk1"/>
                </a:solidFill>
                <a:latin typeface="Calibri"/>
                <a:ea typeface="Calibri"/>
                <a:cs typeface="Calibri"/>
                <a:sym typeface="Calibri"/>
              </a:rPr>
              <a:t>All data</a:t>
            </a:r>
            <a:endParaRPr sz="1800">
              <a:solidFill>
                <a:schemeClr val="dk1"/>
              </a:solidFill>
              <a:latin typeface="Calibri"/>
              <a:ea typeface="Calibri"/>
              <a:cs typeface="Calibri"/>
              <a:sym typeface="Calibri"/>
            </a:endParaRPr>
          </a:p>
        </p:txBody>
      </p:sp>
      <p:cxnSp>
        <p:nvCxnSpPr>
          <p:cNvPr id="198" name="Google Shape;198;p34"/>
          <p:cNvCxnSpPr>
            <a:stCxn id="197" idx="1"/>
          </p:cNvCxnSpPr>
          <p:nvPr/>
        </p:nvCxnSpPr>
        <p:spPr>
          <a:xfrm flipH="1">
            <a:off x="6072386" y="2360928"/>
            <a:ext cx="1025700" cy="1537200"/>
          </a:xfrm>
          <a:prstGeom prst="bentConnector2">
            <a:avLst/>
          </a:prstGeom>
          <a:noFill/>
          <a:ln cap="flat" cmpd="sng" w="76200">
            <a:solidFill>
              <a:schemeClr val="accent1"/>
            </a:solidFill>
            <a:prstDash val="solid"/>
            <a:miter lim="8000"/>
            <a:headEnd len="sm" w="sm" type="none"/>
            <a:tailEnd len="med" w="med" type="stealth"/>
          </a:ln>
        </p:spPr>
      </p:cxnSp>
      <p:cxnSp>
        <p:nvCxnSpPr>
          <p:cNvPr id="199" name="Google Shape;199;p34"/>
          <p:cNvCxnSpPr>
            <a:stCxn id="196" idx="3"/>
          </p:cNvCxnSpPr>
          <p:nvPr/>
        </p:nvCxnSpPr>
        <p:spPr>
          <a:xfrm>
            <a:off x="5167275" y="2360928"/>
            <a:ext cx="905100" cy="0"/>
          </a:xfrm>
          <a:prstGeom prst="straightConnector1">
            <a:avLst/>
          </a:prstGeom>
          <a:noFill/>
          <a:ln cap="flat" cmpd="sng" w="76200">
            <a:solidFill>
              <a:schemeClr val="accent1"/>
            </a:solidFill>
            <a:prstDash val="solid"/>
            <a:miter lim="8000"/>
            <a:headEnd len="sm" w="sm" type="none"/>
            <a:tailEnd len="sm" w="sm" type="none"/>
          </a:ln>
        </p:spPr>
      </p:cxnSp>
      <p:sp>
        <p:nvSpPr>
          <p:cNvPr id="200" name="Google Shape;200;p34"/>
          <p:cNvSpPr/>
          <p:nvPr/>
        </p:nvSpPr>
        <p:spPr>
          <a:xfrm>
            <a:off x="4635665" y="3898000"/>
            <a:ext cx="2873228" cy="1678915"/>
          </a:xfrm>
          <a:prstGeom prst="ellipse">
            <a:avLst/>
          </a:prstGeom>
          <a:gradFill>
            <a:gsLst>
              <a:gs pos="0">
                <a:srgbClr val="70A5DA"/>
              </a:gs>
              <a:gs pos="50000">
                <a:srgbClr val="539BDB"/>
              </a:gs>
              <a:gs pos="100000">
                <a:srgbClr val="4288C8"/>
              </a:gs>
            </a:gsLst>
            <a:lin ang="5400000" scaled="0"/>
          </a:gra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00"/>
                </a:solidFill>
                <a:latin typeface="Calibri"/>
                <a:ea typeface="Calibri"/>
                <a:cs typeface="Calibri"/>
                <a:sym typeface="Calibri"/>
              </a:rPr>
              <a:t>Focused </a:t>
            </a:r>
            <a:endParaRPr/>
          </a:p>
          <a:p>
            <a:pPr indent="0" lvl="0" marL="0" marR="0" rtl="0" algn="ctr">
              <a:spcBef>
                <a:spcPts val="0"/>
              </a:spcBef>
              <a:spcAft>
                <a:spcPts val="0"/>
              </a:spcAft>
              <a:buNone/>
            </a:pPr>
            <a:r>
              <a:rPr b="1" lang="en-US" sz="2400">
                <a:solidFill>
                  <a:srgbClr val="000000"/>
                </a:solidFill>
                <a:latin typeface="Calibri"/>
                <a:ea typeface="Calibri"/>
                <a:cs typeface="Calibri"/>
                <a:sym typeface="Calibri"/>
              </a:rPr>
              <a:t>Product</a:t>
            </a:r>
            <a:endParaRPr b="1" sz="2400">
              <a:solidFill>
                <a:srgbClr val="000000"/>
              </a:solidFill>
              <a:latin typeface="Calibri"/>
              <a:ea typeface="Calibri"/>
              <a:cs typeface="Calibri"/>
              <a:sym typeface="Calibri"/>
            </a:endParaRPr>
          </a:p>
        </p:txBody>
      </p:sp>
      <p:sp>
        <p:nvSpPr>
          <p:cNvPr id="201" name="Google Shape;201;p34"/>
          <p:cNvSpPr txBox="1"/>
          <p:nvPr/>
        </p:nvSpPr>
        <p:spPr>
          <a:xfrm>
            <a:off x="7590349" y="4160785"/>
            <a:ext cx="3749882"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E.G.: </a:t>
            </a:r>
            <a:endParaRPr b="1" sz="1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-Provide insight into substantive issue for policy </a:t>
            </a:r>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recommendation</a:t>
            </a:r>
            <a:endParaRPr b="1" sz="1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-Solve a technical issue (small n)</a:t>
            </a:r>
            <a:endParaRPr/>
          </a:p>
          <a:p>
            <a:pPr indent="0" lvl="0" marL="0" marR="0" rtl="0" algn="l">
              <a:spcBef>
                <a:spcPts val="0"/>
              </a:spcBef>
              <a:spcAft>
                <a:spcPts val="0"/>
              </a:spcAft>
              <a:buNone/>
            </a:pPr>
            <a:r>
              <a:rPr b="1" lang="en-US" sz="1400">
                <a:solidFill>
                  <a:schemeClr val="dk1"/>
                </a:solidFill>
                <a:latin typeface="Calibri"/>
                <a:ea typeface="Calibri"/>
                <a:cs typeface="Calibri"/>
                <a:sym typeface="Calibri"/>
              </a:rPr>
              <a:t>-Introduce new and useful data type(s)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idx="1" type="body"/>
          </p:nvPr>
        </p:nvSpPr>
        <p:spPr>
          <a:xfrm>
            <a:off x="577589" y="1665364"/>
            <a:ext cx="11192005" cy="50439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NSF National Center for Science and Engineering Statistics (NCSES) is responsible for the collection, interpretation, analysis, and dissemination of objective data on the science and engineering enterprise. They are responsible for statistical data on:</a:t>
            </a:r>
            <a:endParaRPr b="0" i="0" sz="2800" u="none" cap="none" strike="noStrike">
              <a:solidFill>
                <a:schemeClr val="dk2"/>
              </a:solidFill>
              <a:latin typeface="Trebuchet MS"/>
              <a:ea typeface="Trebuchet MS"/>
              <a:cs typeface="Trebuchet MS"/>
              <a:sym typeface="Trebuchet MS"/>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Research and Development (R&amp;D), and Innovation</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The science and engineering workforce</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U.S. competitiveness in science, engineering, technology, and R&amp;D</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The condition and progress of STEM education in the United States</a:t>
            </a:r>
            <a:endParaRPr b="0" i="0" sz="2400" u="none" cap="none" strike="noStrike">
              <a:solidFill>
                <a:schemeClr val="dk2"/>
              </a:solidFill>
              <a:latin typeface="Trebuchet MS"/>
              <a:ea typeface="Trebuchet MS"/>
              <a:cs typeface="Trebuchet MS"/>
              <a:sym typeface="Trebuchet MS"/>
            </a:endParaRPr>
          </a:p>
        </p:txBody>
      </p:sp>
      <p:sp>
        <p:nvSpPr>
          <p:cNvPr id="207" name="Google Shape;207;p35"/>
          <p:cNvSpPr txBox="1"/>
          <p:nvPr>
            <p:ph type="title"/>
          </p:nvPr>
        </p:nvSpPr>
        <p:spPr>
          <a:xfrm>
            <a:off x="3180080" y="111760"/>
            <a:ext cx="8462861" cy="8521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600" u="none" cap="none" strike="noStrike">
                <a:solidFill>
                  <a:schemeClr val="dk2"/>
                </a:solidFill>
                <a:latin typeface="Raleway"/>
                <a:ea typeface="Raleway"/>
                <a:cs typeface="Raleway"/>
                <a:sym typeface="Raleway"/>
              </a:rPr>
              <a:t>NSF National Center for Science and Engineering Statistics (NCSES) </a:t>
            </a:r>
            <a:endParaRPr b="0" i="0" sz="3600" u="none" cap="none" strike="noStrike">
              <a:solidFill>
                <a:schemeClr val="dk2"/>
              </a:solidFill>
              <a:latin typeface="Gill Sans"/>
              <a:ea typeface="Gill Sans"/>
              <a:cs typeface="Gill Sans"/>
              <a:sym typeface="Gill Sans"/>
            </a:endParaRPr>
          </a:p>
        </p:txBody>
      </p:sp>
      <p:pic>
        <p:nvPicPr>
          <p:cNvPr id="208" name="Google Shape;208;p35"/>
          <p:cNvPicPr preferRelativeResize="0"/>
          <p:nvPr/>
        </p:nvPicPr>
        <p:blipFill rotWithShape="1">
          <a:blip r:embed="rId3">
            <a:alphaModFix/>
          </a:blip>
          <a:srcRect b="0" l="0" r="0" t="0"/>
          <a:stretch/>
        </p:blipFill>
        <p:spPr>
          <a:xfrm>
            <a:off x="91440" y="111760"/>
            <a:ext cx="1613093" cy="10753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12" name="Shape 212"/>
        <p:cNvGrpSpPr/>
        <p:nvPr/>
      </p:nvGrpSpPr>
      <p:grpSpPr>
        <a:xfrm>
          <a:off x="0" y="0"/>
          <a:ext cx="0" cy="0"/>
          <a:chOff x="0" y="0"/>
          <a:chExt cx="0" cy="0"/>
        </a:xfrm>
      </p:grpSpPr>
      <p:sp>
        <p:nvSpPr>
          <p:cNvPr id="213" name="Google Shape;213;p36"/>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Measuring the Impact of Open Source Software Innovation </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sp>
        <p:nvSpPr>
          <p:cNvPr id="214" name="Google Shape;214;p36"/>
          <p:cNvSpPr txBox="1"/>
          <p:nvPr>
            <p:ph idx="1" type="subTitle"/>
          </p:nvPr>
        </p:nvSpPr>
        <p:spPr>
          <a:xfrm>
            <a:off x="327425" y="3620652"/>
            <a:ext cx="8900700" cy="1914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PI &amp; Co-PI: </a:t>
            </a:r>
            <a:r>
              <a:rPr b="0" i="0" lang="en-US" sz="2220" u="none" cap="none" strike="noStrike">
                <a:solidFill>
                  <a:schemeClr val="dk2"/>
                </a:solidFill>
                <a:latin typeface="Trebuchet MS"/>
                <a:ea typeface="Trebuchet MS"/>
                <a:cs typeface="Trebuchet MS"/>
                <a:sym typeface="Trebuchet MS"/>
              </a:rPr>
              <a:t>Stephanie Shipp &amp; Gizem Korkmaz</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b="0" i="0" lang="en-US" sz="2220" u="none" cap="none" strike="noStrike">
                <a:solidFill>
                  <a:schemeClr val="dk2"/>
                </a:solidFill>
                <a:latin typeface="Trebuchet MS"/>
                <a:ea typeface="Trebuchet MS"/>
                <a:cs typeface="Trebuchet MS"/>
                <a:sym typeface="Trebuchet MS"/>
              </a:rPr>
              <a:t>Josh Goldstein</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 </a:t>
            </a:r>
            <a:r>
              <a:rPr b="0" i="0" lang="en-US" sz="2220" u="none" cap="none" strike="noStrike">
                <a:solidFill>
                  <a:schemeClr val="dk2"/>
                </a:solidFill>
                <a:latin typeface="Trebuchet MS"/>
                <a:ea typeface="Trebuchet MS"/>
                <a:cs typeface="Trebuchet MS"/>
                <a:sym typeface="Trebuchet MS"/>
              </a:rPr>
              <a:t>National Science Foundation (NSF) – </a:t>
            </a:r>
            <a:endParaRPr/>
          </a:p>
          <a:p>
            <a:pPr indent="0" lvl="0" marL="0" marR="0" rtl="0" algn="l">
              <a:lnSpc>
                <a:spcPct val="80000"/>
              </a:lnSpc>
              <a:spcBef>
                <a:spcPts val="1000"/>
              </a:spcBef>
              <a:spcAft>
                <a:spcPts val="0"/>
              </a:spcAft>
              <a:buClr>
                <a:schemeClr val="dk2"/>
              </a:buClr>
              <a:buFont typeface="Arial"/>
              <a:buNone/>
            </a:pPr>
            <a:r>
              <a:rPr b="0" i="0" lang="en-US" sz="2220" u="none" cap="none" strike="noStrike">
                <a:solidFill>
                  <a:schemeClr val="dk2"/>
                </a:solidFill>
                <a:latin typeface="Trebuchet MS"/>
                <a:ea typeface="Trebuchet MS"/>
                <a:cs typeface="Trebuchet MS"/>
                <a:sym typeface="Trebuchet MS"/>
              </a:rPr>
              <a:t>National Center for Science and Engineering Statistics (NCSES)</a:t>
            </a:r>
            <a:endParaRPr b="1" i="0" sz="2220" u="none" cap="none" strike="noStrike">
              <a:solidFill>
                <a:schemeClr val="dk2"/>
              </a:solidFill>
              <a:latin typeface="Trebuchet MS"/>
              <a:ea typeface="Trebuchet MS"/>
              <a:cs typeface="Trebuchet MS"/>
              <a:sym typeface="Trebuchet MS"/>
            </a:endParaRPr>
          </a:p>
        </p:txBody>
      </p:sp>
      <p:pic>
        <p:nvPicPr>
          <p:cNvPr id="215" name="Google Shape;215;p36"/>
          <p:cNvPicPr preferRelativeResize="0"/>
          <p:nvPr/>
        </p:nvPicPr>
        <p:blipFill rotWithShape="1">
          <a:blip r:embed="rId4">
            <a:alphaModFix/>
          </a:blip>
          <a:srcRect b="0" l="0" r="0" t="0"/>
          <a:stretch/>
        </p:blipFill>
        <p:spPr>
          <a:xfrm>
            <a:off x="4793875" y="5340902"/>
            <a:ext cx="1613093" cy="10753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
        <p:nvSpPr>
          <p:cNvPr id="222" name="Google Shape;222;p37"/>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Current NCSES and other economic indicators do not measure the value of goods and services that do not have market transactions, </a:t>
            </a:r>
            <a:endParaRPr b="0" i="0" sz="2800" u="none" cap="none" strike="noStrike">
              <a:solidFill>
                <a:schemeClr val="dk2"/>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The goal is to test the feasibility and to develop methods to measure the impact and scope of open source software </a:t>
            </a:r>
            <a:endParaRPr b="0" i="0" sz="2800" u="none" cap="none" strike="noStrike">
              <a:solidFill>
                <a:schemeClr val="dk2"/>
              </a:solidFill>
              <a:latin typeface="Trebuchet MS"/>
              <a:ea typeface="Trebuchet MS"/>
              <a:cs typeface="Trebuchet MS"/>
              <a:sym typeface="Trebuchet MS"/>
            </a:endParaRPr>
          </a:p>
        </p:txBody>
      </p:sp>
      <p:pic>
        <p:nvPicPr>
          <p:cNvPr id="223" name="Google Shape;223;p37"/>
          <p:cNvPicPr preferRelativeResize="0"/>
          <p:nvPr/>
        </p:nvPicPr>
        <p:blipFill rotWithShape="1">
          <a:blip r:embed="rId3">
            <a:alphaModFix/>
          </a:blip>
          <a:srcRect b="0" l="0" r="0" t="0"/>
          <a:stretch/>
        </p:blipFill>
        <p:spPr>
          <a:xfrm>
            <a:off x="2655517" y="3783758"/>
            <a:ext cx="8647703" cy="23539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229" name="Google Shape;229;p38"/>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sources of data and variables could serve as proxies for measuring attributes and economic value of open source software? </a:t>
            </a:r>
            <a:endParaRPr/>
          </a:p>
          <a:p>
            <a:pPr indent="-228600" lvl="1" marL="685800" marR="0" rtl="0" algn="l">
              <a:lnSpc>
                <a:spcPct val="8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Counts of OSS, by sector, by technology, by cost, by benefits, by geography</a:t>
            </a:r>
            <a:endParaRPr/>
          </a:p>
          <a:p>
            <a:pPr indent="-228600" lvl="1" marL="685800" marR="0" rtl="0" algn="l">
              <a:lnSpc>
                <a:spcPct val="8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Attributes, e.g., # citations, #downloaded, # sectors, etc.</a:t>
            </a:r>
            <a:endParaRPr b="0" i="0" sz="2400" u="none" cap="none" strike="noStrike">
              <a:solidFill>
                <a:schemeClr val="dk2"/>
              </a:solidFill>
              <a:latin typeface="Trebuchet MS"/>
              <a:ea typeface="Trebuchet MS"/>
              <a:cs typeface="Trebuchet MS"/>
              <a:sym typeface="Trebuchet MS"/>
            </a:endParaRPr>
          </a:p>
          <a:p>
            <a:pPr indent="-228600" lvl="0" marL="228600" marR="0" rtl="0" algn="l">
              <a:lnSpc>
                <a:spcPct val="8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How accessible are these data sources and variables from a repeatability and reliability perspective?</a:t>
            </a:r>
            <a:endParaRPr/>
          </a:p>
          <a:p>
            <a:pPr indent="-228600" lvl="0" marL="228600" marR="0" rtl="0" algn="l">
              <a:lnSpc>
                <a:spcPct val="8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indicators or models could be created to measure attributes and eventually economic value? </a:t>
            </a:r>
            <a:endParaRPr/>
          </a:p>
          <a:p>
            <a:pPr indent="-228600" lvl="0" marL="228600" marR="0" rtl="0" algn="l">
              <a:lnSpc>
                <a:spcPct val="8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are gaps or limitations in the proposed approaches?</a:t>
            </a:r>
            <a:endParaRPr/>
          </a:p>
          <a:p>
            <a:pPr indent="-50800" lvl="0" marL="228600" marR="0" rtl="0" algn="l">
              <a:lnSpc>
                <a:spcPct val="8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Goals &amp; Deliverables</a:t>
            </a:r>
            <a:endParaRPr b="1" i="0" sz="4000" u="none" cap="none" strike="noStrike">
              <a:solidFill>
                <a:schemeClr val="dk2"/>
              </a:solidFill>
              <a:latin typeface="Raleway"/>
              <a:ea typeface="Raleway"/>
              <a:cs typeface="Raleway"/>
              <a:sym typeface="Raleway"/>
            </a:endParaRPr>
          </a:p>
        </p:txBody>
      </p:sp>
      <p:pic>
        <p:nvPicPr>
          <p:cNvPr id="235" name="Google Shape;235;p39"/>
          <p:cNvPicPr preferRelativeResize="0"/>
          <p:nvPr/>
        </p:nvPicPr>
        <p:blipFill rotWithShape="1">
          <a:blip r:embed="rId3">
            <a:alphaModFix/>
          </a:blip>
          <a:srcRect b="0" l="0" r="0" t="0"/>
          <a:stretch/>
        </p:blipFill>
        <p:spPr>
          <a:xfrm>
            <a:off x="6104965" y="1292628"/>
            <a:ext cx="5568230" cy="4281454"/>
          </a:xfrm>
          <a:prstGeom prst="rect">
            <a:avLst/>
          </a:prstGeom>
          <a:noFill/>
          <a:ln>
            <a:noFill/>
          </a:ln>
        </p:spPr>
      </p:pic>
      <p:sp>
        <p:nvSpPr>
          <p:cNvPr id="236" name="Google Shape;236;p39"/>
          <p:cNvSpPr txBox="1"/>
          <p:nvPr/>
        </p:nvSpPr>
        <p:spPr>
          <a:xfrm>
            <a:off x="443754" y="1282549"/>
            <a:ext cx="5758920" cy="4401205"/>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Building on research conducted during Summer 2016, Fall 2016, and Spring 2017</a:t>
            </a:r>
            <a:endParaRPr/>
          </a:p>
          <a:p>
            <a:pPr indent="-457200" lvl="0" marL="457200" marR="0" rtl="0" algn="l">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Understanding existing cost/value models for private  software </a:t>
            </a:r>
            <a:endParaRPr/>
          </a:p>
          <a:p>
            <a:pPr indent="-457200" lvl="0" marL="457200" marR="0" rtl="0" algn="l">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Adapting to open source software</a:t>
            </a:r>
            <a:endParaRPr/>
          </a:p>
          <a:p>
            <a:pPr indent="-457200" lvl="0" marL="457200" marR="0" rtl="0" algn="l">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Data collection (webscraping) </a:t>
            </a:r>
            <a:endParaRPr sz="2800">
              <a:solidFill>
                <a:schemeClr val="dk2"/>
              </a:solidFill>
              <a:latin typeface="Trebuchet MS"/>
              <a:ea typeface="Trebuchet MS"/>
              <a:cs typeface="Trebuchet MS"/>
              <a:sym typeface="Trebuchet MS"/>
            </a:endParaRPr>
          </a:p>
          <a:p>
            <a:pPr indent="-457200" lvl="0" marL="457200" marR="0" rtl="0" algn="l">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Modeling and network analysis</a:t>
            </a:r>
            <a:endParaRPr sz="2800">
              <a:solidFill>
                <a:schemeClr val="dk2"/>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40" name="Shape 240"/>
        <p:cNvGrpSpPr/>
        <p:nvPr/>
      </p:nvGrpSpPr>
      <p:grpSpPr>
        <a:xfrm>
          <a:off x="0" y="0"/>
          <a:ext cx="0" cy="0"/>
          <a:chOff x="0" y="0"/>
          <a:chExt cx="0" cy="0"/>
        </a:xfrm>
      </p:grpSpPr>
      <p:sp>
        <p:nvSpPr>
          <p:cNvPr id="241" name="Google Shape;241;p40"/>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Measuring Business Innovation Using Non-Traditional Data Sources</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sp>
        <p:nvSpPr>
          <p:cNvPr id="242" name="Google Shape;242;p40"/>
          <p:cNvSpPr txBox="1"/>
          <p:nvPr>
            <p:ph idx="1" type="subTitle"/>
          </p:nvPr>
        </p:nvSpPr>
        <p:spPr>
          <a:xfrm>
            <a:off x="343544" y="3685140"/>
            <a:ext cx="8900663" cy="1655762"/>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PI &amp; Co-PI: </a:t>
            </a:r>
            <a:r>
              <a:rPr b="0" i="0" lang="en-US" sz="2220" u="none" cap="none" strike="noStrike">
                <a:solidFill>
                  <a:schemeClr val="dk2"/>
                </a:solidFill>
                <a:latin typeface="Trebuchet MS"/>
                <a:ea typeface="Trebuchet MS"/>
                <a:cs typeface="Trebuchet MS"/>
                <a:sym typeface="Trebuchet MS"/>
              </a:rPr>
              <a:t>Gizem Korkmaz &amp; Stephanie Shipp</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a:t>
            </a:r>
            <a:r>
              <a:rPr b="0" i="0" lang="en-US" sz="2220" u="none" cap="none" strike="noStrike">
                <a:solidFill>
                  <a:schemeClr val="dk2"/>
                </a:solidFill>
                <a:latin typeface="Trebuchet MS"/>
                <a:ea typeface="Trebuchet MS"/>
                <a:cs typeface="Trebuchet MS"/>
                <a:sym typeface="Trebuchet MS"/>
              </a:rPr>
              <a:t> Bianica Pires</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a:t>
            </a:r>
            <a:r>
              <a:rPr b="0" i="0" lang="en-US" sz="2220" u="none" cap="none" strike="noStrike">
                <a:solidFill>
                  <a:schemeClr val="dk2"/>
                </a:solidFill>
                <a:latin typeface="Trebuchet MS"/>
                <a:ea typeface="Trebuchet MS"/>
                <a:cs typeface="Trebuchet MS"/>
                <a:sym typeface="Trebuchet MS"/>
              </a:rPr>
              <a:t> National Science Foundation (NSF) – </a:t>
            </a:r>
            <a:endParaRPr/>
          </a:p>
          <a:p>
            <a:pPr indent="0" lvl="0" marL="0" marR="0" rtl="0" algn="l">
              <a:lnSpc>
                <a:spcPct val="80000"/>
              </a:lnSpc>
              <a:spcBef>
                <a:spcPts val="1000"/>
              </a:spcBef>
              <a:spcAft>
                <a:spcPts val="0"/>
              </a:spcAft>
              <a:buClr>
                <a:schemeClr val="dk2"/>
              </a:buClr>
              <a:buFont typeface="Arial"/>
              <a:buNone/>
            </a:pPr>
            <a:r>
              <a:rPr b="0" i="0" lang="en-US" sz="2220" u="none" cap="none" strike="noStrike">
                <a:solidFill>
                  <a:schemeClr val="dk2"/>
                </a:solidFill>
                <a:latin typeface="Trebuchet MS"/>
                <a:ea typeface="Trebuchet MS"/>
                <a:cs typeface="Trebuchet MS"/>
                <a:sym typeface="Trebuchet MS"/>
              </a:rPr>
              <a:t>National Center for Science and Engineering Statistics (NCSES)</a:t>
            </a:r>
            <a:endParaRPr b="1" i="0" sz="2220" u="none" cap="none" strike="noStrike">
              <a:solidFill>
                <a:schemeClr val="dk2"/>
              </a:solidFill>
              <a:latin typeface="Trebuchet MS"/>
              <a:ea typeface="Trebuchet MS"/>
              <a:cs typeface="Trebuchet MS"/>
              <a:sym typeface="Trebuchet MS"/>
            </a:endParaRPr>
          </a:p>
        </p:txBody>
      </p:sp>
      <p:pic>
        <p:nvPicPr>
          <p:cNvPr id="243" name="Google Shape;243;p40"/>
          <p:cNvPicPr preferRelativeResize="0"/>
          <p:nvPr/>
        </p:nvPicPr>
        <p:blipFill rotWithShape="1">
          <a:blip r:embed="rId4">
            <a:alphaModFix/>
          </a:blip>
          <a:srcRect b="0" l="0" r="0" t="0"/>
          <a:stretch/>
        </p:blipFill>
        <p:spPr>
          <a:xfrm>
            <a:off x="4793875" y="5340902"/>
            <a:ext cx="1613093" cy="10753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61" name="Shape 61"/>
        <p:cNvGrpSpPr/>
        <p:nvPr/>
      </p:nvGrpSpPr>
      <p:grpSpPr>
        <a:xfrm>
          <a:off x="0" y="0"/>
          <a:ext cx="0" cy="0"/>
          <a:chOff x="0" y="0"/>
          <a:chExt cx="0" cy="0"/>
        </a:xfrm>
      </p:grpSpPr>
      <p:sp>
        <p:nvSpPr>
          <p:cNvPr id="62" name="Google Shape;62;p14"/>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Group Project: Community Profiles and Composite Indicators</a:t>
            </a:r>
            <a:endParaRPr b="1" i="0" sz="3200" u="none" cap="none" strike="noStrike">
              <a:solidFill>
                <a:schemeClr val="dk2"/>
              </a:solidFill>
              <a:latin typeface="Raleway"/>
              <a:ea typeface="Raleway"/>
              <a:cs typeface="Raleway"/>
              <a:sym typeface="Raleway"/>
            </a:endParaRPr>
          </a:p>
        </p:txBody>
      </p:sp>
      <p:sp>
        <p:nvSpPr>
          <p:cNvPr id="63" name="Google Shape;63;p14"/>
          <p:cNvSpPr txBox="1"/>
          <p:nvPr>
            <p:ph idx="1" type="subTitle"/>
          </p:nvPr>
        </p:nvSpPr>
        <p:spPr>
          <a:xfrm>
            <a:off x="443754" y="3813354"/>
            <a:ext cx="8690086" cy="137840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PI &amp; Co-PIs: </a:t>
            </a:r>
            <a:r>
              <a:rPr b="0" i="0" lang="en-US" sz="2220" u="none" cap="none" strike="noStrike">
                <a:solidFill>
                  <a:schemeClr val="dk2"/>
                </a:solidFill>
                <a:latin typeface="Trebuchet MS"/>
                <a:ea typeface="Trebuchet MS"/>
                <a:cs typeface="Trebuchet MS"/>
                <a:sym typeface="Trebuchet MS"/>
              </a:rPr>
              <a:t>Vicki Lancaster &amp; Aaron Schroeder &amp; Dave Higdon</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b="0" i="0" lang="en-US" sz="2220" u="none" cap="none" strike="noStrike">
                <a:solidFill>
                  <a:schemeClr val="dk2"/>
                </a:solidFill>
                <a:latin typeface="Trebuchet MS"/>
                <a:ea typeface="Trebuchet MS"/>
                <a:cs typeface="Trebuchet MS"/>
                <a:sym typeface="Trebuchet MS"/>
              </a:rPr>
              <a:t>Everyone!</a:t>
            </a:r>
            <a:endParaRPr/>
          </a:p>
          <a:p>
            <a:pPr indent="0" lvl="0" marL="0" marR="0" rtl="0" algn="l">
              <a:lnSpc>
                <a:spcPct val="9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 </a:t>
            </a:r>
            <a:r>
              <a:rPr b="0" i="0" lang="en-US" sz="2220" u="none" cap="none" strike="noStrike">
                <a:solidFill>
                  <a:schemeClr val="dk2"/>
                </a:solidFill>
                <a:latin typeface="Trebuchet MS"/>
                <a:ea typeface="Trebuchet MS"/>
                <a:cs typeface="Trebuchet MS"/>
                <a:sym typeface="Trebuchet MS"/>
              </a:rPr>
              <a:t>Virginia Cooperative Extension Service</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t/>
            </a:r>
            <a:endParaRPr b="0" i="0" sz="2220" u="none" cap="none" strike="noStrike">
              <a:solidFill>
                <a:schemeClr val="dk2"/>
              </a:solidFill>
              <a:latin typeface="Trebuchet MS"/>
              <a:ea typeface="Trebuchet MS"/>
              <a:cs typeface="Trebuchet MS"/>
              <a:sym typeface="Trebuchet MS"/>
            </a:endParaRPr>
          </a:p>
        </p:txBody>
      </p:sp>
      <p:pic>
        <p:nvPicPr>
          <p:cNvPr id="64" name="Google Shape;64;p14"/>
          <p:cNvPicPr preferRelativeResize="0"/>
          <p:nvPr/>
        </p:nvPicPr>
        <p:blipFill rotWithShape="1">
          <a:blip r:embed="rId4">
            <a:alphaModFix/>
          </a:blip>
          <a:srcRect b="0" l="0" r="0" t="0"/>
          <a:stretch/>
        </p:blipFill>
        <p:spPr>
          <a:xfrm>
            <a:off x="4788797" y="5130800"/>
            <a:ext cx="1209040" cy="12090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
        <p:nvSpPr>
          <p:cNvPr id="250" name="Google Shape;250;p41"/>
          <p:cNvSpPr txBox="1"/>
          <p:nvPr>
            <p:ph idx="1" type="body"/>
          </p:nvPr>
        </p:nvSpPr>
        <p:spPr>
          <a:xfrm>
            <a:off x="756920" y="1342315"/>
            <a:ext cx="10515600" cy="45988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Current practice to measure business innovation is to survey a sample of companies.</a:t>
            </a:r>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This project aims to test the feasibility of developing innovation metrics using non-traditional data sources including product announcements, press releases, and other information obtained through web scraping or queries of selected companies.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256" name="Google Shape;256;p42"/>
          <p:cNvSpPr txBox="1"/>
          <p:nvPr>
            <p:ph idx="1" type="body"/>
          </p:nvPr>
        </p:nvSpPr>
        <p:spPr>
          <a:xfrm>
            <a:off x="812800" y="1210234"/>
            <a:ext cx="10541000" cy="4713045"/>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2"/>
              </a:buClr>
              <a:buSzPts val="2775"/>
              <a:buFont typeface="Arial"/>
              <a:buChar char="•"/>
            </a:pPr>
            <a:r>
              <a:rPr b="0" i="0" lang="en-US" sz="2775" u="none" cap="none" strike="noStrike">
                <a:solidFill>
                  <a:schemeClr val="dk2"/>
                </a:solidFill>
                <a:latin typeface="Trebuchet MS"/>
                <a:ea typeface="Trebuchet MS"/>
                <a:cs typeface="Trebuchet MS"/>
                <a:sym typeface="Trebuchet MS"/>
              </a:rPr>
              <a:t>How do companies measure innovative activities, investments, outputs, and outcomes? </a:t>
            </a:r>
            <a:endParaRPr b="0" i="0" sz="2775" u="none" cap="none" strike="noStrike">
              <a:solidFill>
                <a:schemeClr val="dk2"/>
              </a:solidFill>
              <a:latin typeface="Trebuchet MS"/>
              <a:ea typeface="Trebuchet MS"/>
              <a:cs typeface="Trebuchet MS"/>
              <a:sym typeface="Trebuchet MS"/>
            </a:endParaRPr>
          </a:p>
          <a:p>
            <a:pPr indent="-228600" lvl="0" marL="228600" marR="0" rtl="0" algn="l">
              <a:lnSpc>
                <a:spcPct val="80000"/>
              </a:lnSpc>
              <a:spcBef>
                <a:spcPts val="1000"/>
              </a:spcBef>
              <a:spcAft>
                <a:spcPts val="0"/>
              </a:spcAft>
              <a:buClr>
                <a:schemeClr val="dk2"/>
              </a:buClr>
              <a:buSzPts val="2775"/>
              <a:buFont typeface="Arial"/>
              <a:buChar char="•"/>
            </a:pPr>
            <a:r>
              <a:rPr b="0" i="0" lang="en-US" sz="2775" u="none" cap="none" strike="noStrike">
                <a:solidFill>
                  <a:schemeClr val="dk2"/>
                </a:solidFill>
                <a:latin typeface="Trebuchet MS"/>
                <a:ea typeface="Trebuchet MS"/>
                <a:cs typeface="Trebuchet MS"/>
                <a:sym typeface="Trebuchet MS"/>
              </a:rPr>
              <a:t>How can opportunity and administrative data be leveraged? What information could be obtained using non-traditional data sources? </a:t>
            </a:r>
            <a:r>
              <a:rPr b="0" i="0" lang="en-US" sz="2590" u="none" cap="none" strike="noStrike">
                <a:solidFill>
                  <a:schemeClr val="dk2"/>
                </a:solidFill>
                <a:latin typeface="Trebuchet MS"/>
                <a:ea typeface="Trebuchet MS"/>
                <a:cs typeface="Trebuchet MS"/>
                <a:sym typeface="Trebuchet MS"/>
              </a:rPr>
              <a:t>What methods and models are needed to adapt </a:t>
            </a:r>
            <a:endParaRPr b="0" i="0" sz="2590" u="none" cap="none" strike="noStrike">
              <a:solidFill>
                <a:schemeClr val="dk2"/>
              </a:solidFill>
              <a:latin typeface="Trebuchet MS"/>
              <a:ea typeface="Trebuchet MS"/>
              <a:cs typeface="Trebuchet MS"/>
              <a:sym typeface="Trebuchet MS"/>
            </a:endParaRPr>
          </a:p>
          <a:p>
            <a:pPr indent="-228600" lvl="0" marL="228600" marR="0" rtl="0" algn="l">
              <a:lnSpc>
                <a:spcPct val="80000"/>
              </a:lnSpc>
              <a:spcBef>
                <a:spcPts val="1000"/>
              </a:spcBef>
              <a:spcAft>
                <a:spcPts val="0"/>
              </a:spcAft>
              <a:buClr>
                <a:schemeClr val="dk2"/>
              </a:buClr>
              <a:buSzPts val="2775"/>
              <a:buFont typeface="Arial"/>
              <a:buChar char="•"/>
            </a:pPr>
            <a:r>
              <a:rPr b="0" i="0" lang="en-US" sz="2775" u="none" cap="none" strike="noStrike">
                <a:solidFill>
                  <a:schemeClr val="dk2"/>
                </a:solidFill>
                <a:latin typeface="Trebuchet MS"/>
                <a:ea typeface="Trebuchet MS"/>
                <a:cs typeface="Trebuchet MS"/>
                <a:sym typeface="Trebuchet MS"/>
              </a:rPr>
              <a:t>What type(s) of innovation (i.e., product, process, marketing, and organizational) could be captured using opportunity and administrative data sources? </a:t>
            </a:r>
            <a:endParaRPr b="0" i="0" sz="2775" u="none" cap="none" strike="noStrike">
              <a:solidFill>
                <a:schemeClr val="dk2"/>
              </a:solidFill>
              <a:latin typeface="Trebuchet MS"/>
              <a:ea typeface="Trebuchet MS"/>
              <a:cs typeface="Trebuchet MS"/>
              <a:sym typeface="Trebuchet MS"/>
            </a:endParaRPr>
          </a:p>
          <a:p>
            <a:pPr indent="-228600" lvl="0" marL="228600" marR="0" rtl="0" algn="l">
              <a:lnSpc>
                <a:spcPct val="80000"/>
              </a:lnSpc>
              <a:spcBef>
                <a:spcPts val="1000"/>
              </a:spcBef>
              <a:spcAft>
                <a:spcPts val="0"/>
              </a:spcAft>
              <a:buClr>
                <a:schemeClr val="dk2"/>
              </a:buClr>
              <a:buSzPts val="2960"/>
              <a:buFont typeface="Arial"/>
              <a:buChar char="•"/>
            </a:pPr>
            <a:r>
              <a:rPr b="0" i="0" lang="en-US" sz="2960" u="none" cap="none" strike="noStrike">
                <a:solidFill>
                  <a:schemeClr val="dk2"/>
                </a:solidFill>
                <a:latin typeface="Trebuchet MS"/>
                <a:ea typeface="Trebuchet MS"/>
                <a:cs typeface="Trebuchet MS"/>
                <a:sym typeface="Trebuchet MS"/>
              </a:rPr>
              <a:t>Can follow-up interviews with a sample of identified companies be used to confirm and/or contradict the methods and measures?</a:t>
            </a:r>
            <a:endParaRPr/>
          </a:p>
          <a:p>
            <a:pPr indent="-64135" lvl="0" marL="228600" marR="0" rtl="0" algn="l">
              <a:lnSpc>
                <a:spcPct val="80000"/>
              </a:lnSpc>
              <a:spcBef>
                <a:spcPts val="1000"/>
              </a:spcBef>
              <a:spcAft>
                <a:spcPts val="0"/>
              </a:spcAft>
              <a:buClr>
                <a:schemeClr val="dk2"/>
              </a:buClr>
              <a:buSzPts val="2590"/>
              <a:buFont typeface="Arial"/>
              <a:buNone/>
            </a:pPr>
            <a:r>
              <a:t/>
            </a:r>
            <a:endParaRPr b="0" i="0" sz="259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Goals &amp; Deliverables</a:t>
            </a:r>
            <a:endParaRPr b="1" i="0" sz="4000" u="none" cap="none" strike="noStrike">
              <a:solidFill>
                <a:schemeClr val="dk2"/>
              </a:solidFill>
              <a:latin typeface="Raleway"/>
              <a:ea typeface="Raleway"/>
              <a:cs typeface="Raleway"/>
              <a:sym typeface="Raleway"/>
            </a:endParaRPr>
          </a:p>
        </p:txBody>
      </p:sp>
      <p:sp>
        <p:nvSpPr>
          <p:cNvPr id="262" name="Google Shape;262;p43"/>
          <p:cNvSpPr txBox="1"/>
          <p:nvPr/>
        </p:nvSpPr>
        <p:spPr>
          <a:xfrm>
            <a:off x="500082" y="930537"/>
            <a:ext cx="11209766" cy="5693866"/>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Review of academic and gray literature: How do companies measure innovation? </a:t>
            </a:r>
            <a:endParaRPr/>
          </a:p>
          <a:p>
            <a:pPr indent="-457200" lvl="0" marL="457200" marR="0" rtl="0" algn="l">
              <a:spcBef>
                <a:spcPts val="0"/>
              </a:spcBef>
              <a:spcAft>
                <a:spcPts val="0"/>
              </a:spcAft>
              <a:buClr>
                <a:srgbClr val="C00000"/>
              </a:buClr>
              <a:buSzPts val="2800"/>
              <a:buFont typeface="Arial"/>
              <a:buChar char="•"/>
            </a:pPr>
            <a:r>
              <a:rPr b="1" lang="en-US" sz="2800">
                <a:solidFill>
                  <a:srgbClr val="C00000"/>
                </a:solidFill>
                <a:latin typeface="Trebuchet MS"/>
                <a:ea typeface="Trebuchet MS"/>
                <a:cs typeface="Trebuchet MS"/>
                <a:sym typeface="Trebuchet MS"/>
              </a:rPr>
              <a:t>Data discovery </a:t>
            </a:r>
            <a:r>
              <a:rPr lang="en-US" sz="2800">
                <a:solidFill>
                  <a:schemeClr val="dk2"/>
                </a:solidFill>
                <a:latin typeface="Trebuchet MS"/>
                <a:ea typeface="Trebuchet MS"/>
                <a:cs typeface="Trebuchet MS"/>
                <a:sym typeface="Trebuchet MS"/>
              </a:rPr>
              <a:t>to identify potential data sources to develop measures of innovation</a:t>
            </a:r>
            <a:endParaRPr sz="2800">
              <a:solidFill>
                <a:schemeClr val="dk2"/>
              </a:solidFill>
              <a:latin typeface="Trebuchet MS"/>
              <a:ea typeface="Trebuchet MS"/>
              <a:cs typeface="Trebuchet MS"/>
              <a:sym typeface="Trebuchet MS"/>
            </a:endParaRPr>
          </a:p>
          <a:p>
            <a:pPr indent="-457200" lvl="0" marL="457200" marR="0" rtl="0" algn="l">
              <a:spcBef>
                <a:spcPts val="0"/>
              </a:spcBef>
              <a:spcAft>
                <a:spcPts val="0"/>
              </a:spcAft>
              <a:buClr>
                <a:srgbClr val="C00000"/>
              </a:buClr>
              <a:buSzPts val="2800"/>
              <a:buFont typeface="Arial"/>
              <a:buChar char="•"/>
            </a:pPr>
            <a:r>
              <a:rPr b="1" lang="en-US" sz="2800">
                <a:solidFill>
                  <a:srgbClr val="C00000"/>
                </a:solidFill>
                <a:latin typeface="Trebuchet MS"/>
                <a:ea typeface="Trebuchet MS"/>
                <a:cs typeface="Trebuchet MS"/>
                <a:sym typeface="Trebuchet MS"/>
              </a:rPr>
              <a:t>Data screening and inventory </a:t>
            </a:r>
            <a:r>
              <a:rPr lang="en-US" sz="2800">
                <a:solidFill>
                  <a:schemeClr val="dk2"/>
                </a:solidFill>
                <a:latin typeface="Trebuchet MS"/>
                <a:ea typeface="Trebuchet MS"/>
                <a:cs typeface="Trebuchet MS"/>
                <a:sym typeface="Trebuchet MS"/>
              </a:rPr>
              <a:t>for the selected businesses for discovered data sources; acquire selected data sources through scraping websites, accessing administrative data, etc. </a:t>
            </a:r>
            <a:endParaRPr sz="2800">
              <a:solidFill>
                <a:schemeClr val="dk2"/>
              </a:solidFill>
              <a:latin typeface="Trebuchet MS"/>
              <a:ea typeface="Trebuchet MS"/>
              <a:cs typeface="Trebuchet MS"/>
              <a:sym typeface="Trebuchet MS"/>
            </a:endParaRPr>
          </a:p>
          <a:p>
            <a:pPr indent="-457200" lvl="0" marL="457200" marR="0" rtl="0" algn="l">
              <a:spcBef>
                <a:spcPts val="0"/>
              </a:spcBef>
              <a:spcAft>
                <a:spcPts val="0"/>
              </a:spcAft>
              <a:buClr>
                <a:srgbClr val="C00000"/>
              </a:buClr>
              <a:buSzPts val="2800"/>
              <a:buFont typeface="Arial"/>
              <a:buChar char="•"/>
            </a:pPr>
            <a:r>
              <a:rPr lang="en-US" sz="2800">
                <a:solidFill>
                  <a:srgbClr val="C00000"/>
                </a:solidFill>
                <a:latin typeface="Trebuchet MS"/>
                <a:ea typeface="Trebuchet MS"/>
                <a:cs typeface="Trebuchet MS"/>
                <a:sym typeface="Trebuchet MS"/>
              </a:rPr>
              <a:t>Data quality </a:t>
            </a:r>
            <a:r>
              <a:rPr lang="en-US" sz="2800">
                <a:solidFill>
                  <a:schemeClr val="dk2"/>
                </a:solidFill>
                <a:latin typeface="Trebuchet MS"/>
                <a:ea typeface="Trebuchet MS"/>
                <a:cs typeface="Trebuchet MS"/>
                <a:sym typeface="Trebuchet MS"/>
              </a:rPr>
              <a:t>process – profiling, cleaning, and </a:t>
            </a:r>
            <a:r>
              <a:rPr lang="en-US" sz="2800">
                <a:solidFill>
                  <a:srgbClr val="C00000"/>
                </a:solidFill>
                <a:latin typeface="Trebuchet MS"/>
                <a:ea typeface="Trebuchet MS"/>
                <a:cs typeface="Trebuchet MS"/>
                <a:sym typeface="Trebuchet MS"/>
              </a:rPr>
              <a:t>exploratory</a:t>
            </a:r>
            <a:r>
              <a:rPr lang="en-US" sz="2800">
                <a:solidFill>
                  <a:schemeClr val="dk2"/>
                </a:solidFill>
                <a:latin typeface="Trebuchet MS"/>
                <a:ea typeface="Trebuchet MS"/>
                <a:cs typeface="Trebuchet MS"/>
                <a:sym typeface="Trebuchet MS"/>
              </a:rPr>
              <a:t> analysis of data sources that emerge from the screening and inventory process</a:t>
            </a:r>
            <a:endParaRPr/>
          </a:p>
          <a:p>
            <a:pPr indent="-457200" lvl="0" marL="457200" marR="0" rtl="0" algn="l">
              <a:spcBef>
                <a:spcPts val="0"/>
              </a:spcBef>
              <a:spcAft>
                <a:spcPts val="0"/>
              </a:spcAft>
              <a:buClr>
                <a:srgbClr val="C00000"/>
              </a:buClr>
              <a:buSzPts val="2800"/>
              <a:buFont typeface="Arial"/>
              <a:buChar char="•"/>
            </a:pPr>
            <a:r>
              <a:rPr lang="en-US" sz="2800">
                <a:solidFill>
                  <a:srgbClr val="C00000"/>
                </a:solidFill>
                <a:latin typeface="Trebuchet MS"/>
                <a:ea typeface="Trebuchet MS"/>
                <a:cs typeface="Trebuchet MS"/>
                <a:sym typeface="Trebuchet MS"/>
              </a:rPr>
              <a:t>Statistical analyses </a:t>
            </a:r>
            <a:r>
              <a:rPr lang="en-US" sz="2800">
                <a:solidFill>
                  <a:schemeClr val="dk2"/>
                </a:solidFill>
                <a:latin typeface="Trebuchet MS"/>
                <a:ea typeface="Trebuchet MS"/>
                <a:cs typeface="Trebuchet MS"/>
                <a:sym typeface="Trebuchet MS"/>
              </a:rPr>
              <a:t>and mappings between types and sources of innovation and data sources</a:t>
            </a:r>
            <a:endParaRPr/>
          </a:p>
          <a:p>
            <a:pPr indent="-279400" lvl="0" marL="457200" marR="0" rtl="0" algn="l">
              <a:spcBef>
                <a:spcPts val="0"/>
              </a:spcBef>
              <a:spcAft>
                <a:spcPts val="0"/>
              </a:spcAft>
              <a:buClr>
                <a:schemeClr val="dk1"/>
              </a:buClr>
              <a:buSzPts val="2800"/>
              <a:buFont typeface="Arial"/>
              <a:buNone/>
            </a:pPr>
            <a:r>
              <a:t/>
            </a:r>
            <a:endParaRPr sz="2800">
              <a:solidFill>
                <a:schemeClr val="dk2"/>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66" name="Shape 266"/>
        <p:cNvGrpSpPr/>
        <p:nvPr/>
      </p:nvGrpSpPr>
      <p:grpSpPr>
        <a:xfrm>
          <a:off x="0" y="0"/>
          <a:ext cx="0" cy="0"/>
          <a:chOff x="0" y="0"/>
          <a:chExt cx="0" cy="0"/>
        </a:xfrm>
      </p:grpSpPr>
      <p:sp>
        <p:nvSpPr>
          <p:cNvPr id="267" name="Google Shape;267;p44"/>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Identifying </a:t>
            </a:r>
            <a:r>
              <a:rPr b="1" i="1" lang="en-US" sz="3200" u="none" cap="none" strike="noStrike">
                <a:solidFill>
                  <a:schemeClr val="dk2"/>
                </a:solidFill>
                <a:latin typeface="Raleway"/>
                <a:ea typeface="Raleway"/>
                <a:cs typeface="Raleway"/>
                <a:sym typeface="Raleway"/>
              </a:rPr>
              <a:t>All </a:t>
            </a:r>
            <a:r>
              <a:rPr b="1" i="0" lang="en-US" sz="3200" u="none" cap="none" strike="noStrike">
                <a:solidFill>
                  <a:schemeClr val="dk2"/>
                </a:solidFill>
                <a:latin typeface="Raleway"/>
                <a:ea typeface="Raleway"/>
                <a:cs typeface="Raleway"/>
                <a:sym typeface="Raleway"/>
              </a:rPr>
              <a:t>(Traditional and Non-traditional) STEM Pathways</a:t>
            </a:r>
            <a:endParaRPr b="1" i="0" sz="3200" u="none" cap="none" strike="noStrike">
              <a:solidFill>
                <a:schemeClr val="dk2"/>
              </a:solidFill>
              <a:latin typeface="Raleway"/>
              <a:ea typeface="Raleway"/>
              <a:cs typeface="Raleway"/>
              <a:sym typeface="Raleway"/>
            </a:endParaRPr>
          </a:p>
        </p:txBody>
      </p:sp>
      <p:sp>
        <p:nvSpPr>
          <p:cNvPr id="268" name="Google Shape;268;p44"/>
          <p:cNvSpPr txBox="1"/>
          <p:nvPr>
            <p:ph idx="1" type="subTitle"/>
          </p:nvPr>
        </p:nvSpPr>
        <p:spPr>
          <a:xfrm>
            <a:off x="343544" y="3685140"/>
            <a:ext cx="8900663" cy="1655762"/>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PI &amp; Co-PI: </a:t>
            </a:r>
            <a:r>
              <a:rPr b="0" i="0" lang="en-US" sz="2220" u="none" cap="none" strike="noStrike">
                <a:solidFill>
                  <a:schemeClr val="dk2"/>
                </a:solidFill>
                <a:latin typeface="Trebuchet MS"/>
                <a:ea typeface="Trebuchet MS"/>
                <a:cs typeface="Trebuchet MS"/>
                <a:sym typeface="Trebuchet MS"/>
              </a:rPr>
              <a:t>Bianica Pires &amp; Stephanie Shipp</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b="0" i="0" lang="en-US" sz="2220" u="none" cap="none" strike="noStrike">
                <a:solidFill>
                  <a:schemeClr val="dk2"/>
                </a:solidFill>
                <a:latin typeface="Trebuchet MS"/>
                <a:ea typeface="Trebuchet MS"/>
                <a:cs typeface="Trebuchet MS"/>
                <a:sym typeface="Trebuchet MS"/>
              </a:rPr>
              <a:t>Aaron Schroeder &amp; Gizem Korkmaz </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 </a:t>
            </a:r>
            <a:r>
              <a:rPr b="0" i="0" lang="en-US" sz="2220" u="none" cap="none" strike="noStrike">
                <a:solidFill>
                  <a:schemeClr val="dk2"/>
                </a:solidFill>
                <a:latin typeface="Trebuchet MS"/>
                <a:ea typeface="Trebuchet MS"/>
                <a:cs typeface="Trebuchet MS"/>
                <a:sym typeface="Trebuchet MS"/>
              </a:rPr>
              <a:t>National Science Foundation (NSF) – </a:t>
            </a:r>
            <a:endParaRPr/>
          </a:p>
          <a:p>
            <a:pPr indent="0" lvl="0" marL="0" marR="0" rtl="0" algn="l">
              <a:lnSpc>
                <a:spcPct val="80000"/>
              </a:lnSpc>
              <a:spcBef>
                <a:spcPts val="1000"/>
              </a:spcBef>
              <a:spcAft>
                <a:spcPts val="0"/>
              </a:spcAft>
              <a:buClr>
                <a:schemeClr val="dk2"/>
              </a:buClr>
              <a:buFont typeface="Arial"/>
              <a:buNone/>
            </a:pPr>
            <a:r>
              <a:rPr b="0" i="0" lang="en-US" sz="2220" u="none" cap="none" strike="noStrike">
                <a:solidFill>
                  <a:schemeClr val="dk2"/>
                </a:solidFill>
                <a:latin typeface="Trebuchet MS"/>
                <a:ea typeface="Trebuchet MS"/>
                <a:cs typeface="Trebuchet MS"/>
                <a:sym typeface="Trebuchet MS"/>
              </a:rPr>
              <a:t>National Center for Science and Engineering Statistics (NCSES)</a:t>
            </a:r>
            <a:endParaRPr b="1" i="0" sz="2220" u="none" cap="none" strike="noStrike">
              <a:solidFill>
                <a:schemeClr val="dk2"/>
              </a:solidFill>
              <a:latin typeface="Trebuchet MS"/>
              <a:ea typeface="Trebuchet MS"/>
              <a:cs typeface="Trebuchet MS"/>
              <a:sym typeface="Trebuchet MS"/>
            </a:endParaRPr>
          </a:p>
        </p:txBody>
      </p:sp>
      <p:pic>
        <p:nvPicPr>
          <p:cNvPr id="269" name="Google Shape;269;p44"/>
          <p:cNvPicPr preferRelativeResize="0"/>
          <p:nvPr/>
        </p:nvPicPr>
        <p:blipFill rotWithShape="1">
          <a:blip r:embed="rId4">
            <a:alphaModFix/>
          </a:blip>
          <a:srcRect b="0" l="0" r="0" t="0"/>
          <a:stretch/>
        </p:blipFill>
        <p:spPr>
          <a:xfrm>
            <a:off x="4793875" y="5340902"/>
            <a:ext cx="1613093" cy="10753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
        <p:nvSpPr>
          <p:cNvPr id="276" name="Google Shape;276;p45"/>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NCSES overseas many surveys, such as the Survey of Earned Doctorates, National Survey of College Graduates, Survey of Graduate Students and Postdoctorates in Science and Engineering</a:t>
            </a:r>
            <a:endParaRPr b="0" i="0" sz="2800" u="none" cap="none" strike="noStrike">
              <a:solidFill>
                <a:schemeClr val="dk2"/>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Current NCSES reporting does not fully capture the full set of diverse pathways, steps, and outcomes an individual can take to be trained for and enter the STEM (Science Technology Engineering Math) workforce</a:t>
            </a:r>
            <a:endParaRPr b="0" i="0" sz="2800" u="none" cap="none" strike="noStrike">
              <a:solidFill>
                <a:schemeClr val="dk2"/>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The goal for this project is to identify pathways and data sources to fill in these gaps</a:t>
            </a:r>
            <a:endParaRPr b="0" i="0" sz="28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283" name="Google Shape;283;p46"/>
          <p:cNvSpPr txBox="1"/>
          <p:nvPr>
            <p:ph idx="1" type="body"/>
          </p:nvPr>
        </p:nvSpPr>
        <p:spPr>
          <a:xfrm>
            <a:off x="609600" y="1341437"/>
            <a:ext cx="10972800" cy="493547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Gill Sans"/>
                <a:ea typeface="Gill Sans"/>
                <a:cs typeface="Gill Sans"/>
                <a:sym typeface="Gill Sans"/>
              </a:rPr>
              <a:t>What are the education and workforce pathways that lead to a STEM-enabled occupation?, e.g. </a:t>
            </a:r>
            <a:r>
              <a:rPr b="0" i="0" lang="en-US" sz="2800" u="none" cap="none" strike="noStrike">
                <a:solidFill>
                  <a:schemeClr val="dk2"/>
                </a:solidFill>
                <a:latin typeface="Trebuchet MS"/>
                <a:ea typeface="Trebuchet MS"/>
                <a:cs typeface="Trebuchet MS"/>
                <a:sym typeface="Trebuchet MS"/>
              </a:rPr>
              <a:t>degrees (AA/BS-BA/MS-MA/PhD/other), online training, certificates, worker training, vocational / apprenticeship training etc. </a:t>
            </a:r>
            <a:endParaRPr/>
          </a:p>
          <a:p>
            <a:pPr indent="-228600" lvl="0" marL="228600" marR="0" rtl="0" algn="l">
              <a:lnSpc>
                <a:spcPct val="90000"/>
              </a:lnSpc>
              <a:spcBef>
                <a:spcPts val="1000"/>
              </a:spcBef>
              <a:spcAft>
                <a:spcPts val="0"/>
              </a:spcAft>
              <a:buClr>
                <a:schemeClr val="dk2"/>
              </a:buClr>
              <a:buSzPts val="2800"/>
              <a:buFont typeface="Arial"/>
              <a:buChar char="•"/>
            </a:pPr>
            <a:r>
              <a:rPr b="1" i="0" lang="en-US" sz="2800" u="none" cap="none" strike="noStrike">
                <a:solidFill>
                  <a:schemeClr val="dk2"/>
                </a:solidFill>
                <a:latin typeface="Gill Sans"/>
                <a:ea typeface="Gill Sans"/>
                <a:cs typeface="Gill Sans"/>
                <a:sym typeface="Gill Sans"/>
              </a:rPr>
              <a:t>Other questions of interest </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Gill Sans"/>
                <a:ea typeface="Gill Sans"/>
                <a:cs typeface="Gill Sans"/>
                <a:sym typeface="Gill Sans"/>
              </a:rPr>
              <a:t>What are STEM pathways for sub-baccalaureate populations? e.g. high school and community college graduates, vocational / apprenticeship training, other.</a:t>
            </a:r>
            <a:endParaRPr/>
          </a:p>
          <a:p>
            <a:pPr indent="-228600" lvl="1" marL="685800" marR="0" rtl="0" algn="l">
              <a:lnSpc>
                <a:spcPct val="90000"/>
              </a:lnSpc>
              <a:spcBef>
                <a:spcPts val="500"/>
              </a:spcBef>
              <a:spcAft>
                <a:spcPts val="0"/>
              </a:spcAft>
              <a:buClr>
                <a:schemeClr val="dk2"/>
              </a:buClr>
              <a:buSzPts val="2400"/>
              <a:buFont typeface="Arial"/>
              <a:buChar char="•"/>
            </a:pPr>
            <a:r>
              <a:rPr b="0" i="0" lang="en-US" sz="2400" u="none" cap="none" strike="noStrike">
                <a:solidFill>
                  <a:schemeClr val="dk2"/>
                </a:solidFill>
                <a:latin typeface="Gill Sans"/>
                <a:ea typeface="Gill Sans"/>
                <a:cs typeface="Gill Sans"/>
                <a:sym typeface="Gill Sans"/>
              </a:rPr>
              <a:t>What are STEM pathways for women and minorities? Where along the pathway do they leave?</a:t>
            </a:r>
            <a:endParaRPr b="0" i="0" sz="2400" u="none" cap="none" strike="noStrike">
              <a:solidFill>
                <a:schemeClr val="dk2"/>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Example Pathways to STEM Workforce</a:t>
            </a:r>
            <a:endParaRPr b="1" i="0" sz="4000" u="none" cap="none" strike="noStrike">
              <a:solidFill>
                <a:schemeClr val="dk2"/>
              </a:solidFill>
              <a:latin typeface="Raleway"/>
              <a:ea typeface="Raleway"/>
              <a:cs typeface="Raleway"/>
              <a:sym typeface="Raleway"/>
            </a:endParaRPr>
          </a:p>
        </p:txBody>
      </p:sp>
      <p:pic>
        <p:nvPicPr>
          <p:cNvPr id="289" name="Google Shape;289;p47"/>
          <p:cNvPicPr preferRelativeResize="0"/>
          <p:nvPr>
            <p:ph idx="1" type="body"/>
          </p:nvPr>
        </p:nvPicPr>
        <p:blipFill rotWithShape="1">
          <a:blip r:embed="rId3">
            <a:alphaModFix/>
          </a:blip>
          <a:srcRect b="0" l="0" r="0" t="0"/>
          <a:stretch/>
        </p:blipFill>
        <p:spPr>
          <a:xfrm>
            <a:off x="133810" y="1593675"/>
            <a:ext cx="5498876" cy="4596717"/>
          </a:xfrm>
          <a:prstGeom prst="rect">
            <a:avLst/>
          </a:prstGeom>
          <a:solidFill>
            <a:schemeClr val="lt1"/>
          </a:solidFill>
          <a:ln>
            <a:noFill/>
          </a:ln>
        </p:spPr>
      </p:pic>
      <p:pic>
        <p:nvPicPr>
          <p:cNvPr id="290" name="Google Shape;290;p47"/>
          <p:cNvPicPr preferRelativeResize="0"/>
          <p:nvPr/>
        </p:nvPicPr>
        <p:blipFill rotWithShape="1">
          <a:blip r:embed="rId4">
            <a:alphaModFix/>
          </a:blip>
          <a:srcRect b="0" l="0" r="0" t="0"/>
          <a:stretch/>
        </p:blipFill>
        <p:spPr>
          <a:xfrm>
            <a:off x="6096001" y="1790319"/>
            <a:ext cx="4954103" cy="3998916"/>
          </a:xfrm>
          <a:prstGeom prst="rect">
            <a:avLst/>
          </a:prstGeom>
          <a:noFill/>
          <a:ln>
            <a:noFill/>
          </a:ln>
        </p:spPr>
      </p:pic>
      <p:sp>
        <p:nvSpPr>
          <p:cNvPr id="291" name="Google Shape;291;p47"/>
          <p:cNvSpPr txBox="1"/>
          <p:nvPr/>
        </p:nvSpPr>
        <p:spPr>
          <a:xfrm>
            <a:off x="5766526" y="5789235"/>
            <a:ext cx="6635932" cy="379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67">
                <a:solidFill>
                  <a:schemeClr val="dk1"/>
                </a:solidFill>
                <a:latin typeface="Gill Sans"/>
                <a:ea typeface="Gill Sans"/>
                <a:cs typeface="Gill Sans"/>
                <a:sym typeface="Gill Sans"/>
              </a:rPr>
              <a:t>https://www.census.gov/dataviz/visualizations/stem/stem-html/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Goals &amp; Deliverables</a:t>
            </a:r>
            <a:endParaRPr b="1" i="0" sz="4000" u="none" cap="none" strike="noStrike">
              <a:solidFill>
                <a:schemeClr val="dk2"/>
              </a:solidFill>
              <a:latin typeface="Raleway"/>
              <a:ea typeface="Raleway"/>
              <a:cs typeface="Raleway"/>
              <a:sym typeface="Raleway"/>
            </a:endParaRPr>
          </a:p>
        </p:txBody>
      </p:sp>
      <p:sp>
        <p:nvSpPr>
          <p:cNvPr id="297" name="Google Shape;297;p48"/>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Conduct literature review on pathways to STEM occupations and how STEM needs are characterized both by the workers and employers </a:t>
            </a:r>
            <a:endParaRPr b="0" i="0" sz="2800" u="none" cap="none" strike="noStrike">
              <a:solidFill>
                <a:schemeClr val="dk2"/>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Develop pathways diagram(s) from Education to STEM workforce for 2-3 examples </a:t>
            </a:r>
            <a:endParaRPr b="0" i="0" sz="2800" u="none" cap="none" strike="noStrike">
              <a:solidFill>
                <a:schemeClr val="dk2"/>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Conduct data discovery process related to the pathways </a:t>
            </a:r>
            <a:endParaRPr b="0" i="0" sz="2800" u="none" cap="none" strike="noStrike">
              <a:solidFill>
                <a:schemeClr val="dk2"/>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Conduct data screening and inventory for discovered data </a:t>
            </a:r>
            <a:endParaRPr b="0" i="0" sz="2800" u="none" cap="none" strike="noStrike">
              <a:solidFill>
                <a:schemeClr val="dk2"/>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Use data in analysis to demonstrate STEM pathways for the 2-3 examples</a:t>
            </a:r>
            <a:endParaRPr b="0" i="0" sz="28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9"/>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Creating Profiles of Army Bases</a:t>
            </a:r>
            <a:endParaRPr/>
          </a:p>
        </p:txBody>
      </p:sp>
      <p:sp>
        <p:nvSpPr>
          <p:cNvPr id="303" name="Google Shape;303;p49"/>
          <p:cNvSpPr txBox="1"/>
          <p:nvPr>
            <p:ph idx="1" type="subTitle"/>
          </p:nvPr>
        </p:nvSpPr>
        <p:spPr>
          <a:xfrm>
            <a:off x="443754" y="3813354"/>
            <a:ext cx="5865606" cy="164256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PI &amp; Co-PI: </a:t>
            </a:r>
            <a:r>
              <a:rPr b="0" i="0" lang="en-US" sz="2220" u="none" cap="none" strike="noStrike">
                <a:solidFill>
                  <a:schemeClr val="dk2"/>
                </a:solidFill>
                <a:latin typeface="Trebuchet MS"/>
                <a:ea typeface="Trebuchet MS"/>
                <a:cs typeface="Trebuchet MS"/>
                <a:sym typeface="Trebuchet MS"/>
              </a:rPr>
              <a:t>Stephanie Shipp &amp; Josh Goldstein</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b="0" i="0" lang="en-US" sz="2220" u="none" cap="none" strike="noStrike">
                <a:solidFill>
                  <a:schemeClr val="dk2"/>
                </a:solidFill>
                <a:latin typeface="Trebuchet MS"/>
                <a:ea typeface="Trebuchet MS"/>
                <a:cs typeface="Trebuchet MS"/>
                <a:sym typeface="Trebuchet MS"/>
              </a:rPr>
              <a:t>Mark Orr</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 </a:t>
            </a:r>
            <a:r>
              <a:rPr b="0" i="0" lang="en-US" sz="2220" u="none" cap="none" strike="noStrike">
                <a:solidFill>
                  <a:schemeClr val="dk2"/>
                </a:solidFill>
                <a:latin typeface="Trebuchet MS"/>
                <a:ea typeface="Trebuchet MS"/>
                <a:cs typeface="Trebuchet MS"/>
                <a:sym typeface="Trebuchet MS"/>
              </a:rPr>
              <a:t>Army Research Institute (ARI) for </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80000"/>
              </a:lnSpc>
              <a:spcBef>
                <a:spcPts val="1000"/>
              </a:spcBef>
              <a:spcAft>
                <a:spcPts val="0"/>
              </a:spcAft>
              <a:buClr>
                <a:schemeClr val="dk2"/>
              </a:buClr>
              <a:buFont typeface="Arial"/>
              <a:buNone/>
            </a:pPr>
            <a:r>
              <a:rPr b="0" i="0" lang="en-US" sz="2220" u="none" cap="none" strike="noStrike">
                <a:solidFill>
                  <a:schemeClr val="dk2"/>
                </a:solidFill>
                <a:latin typeface="Trebuchet MS"/>
                <a:ea typeface="Trebuchet MS"/>
                <a:cs typeface="Trebuchet MS"/>
                <a:sym typeface="Trebuchet MS"/>
              </a:rPr>
              <a:t>Behavioral and Social Science Research</a:t>
            </a:r>
            <a:endParaRPr/>
          </a:p>
          <a:p>
            <a:pPr indent="0" lvl="0" marL="0" marR="0" rtl="0" algn="l">
              <a:lnSpc>
                <a:spcPct val="80000"/>
              </a:lnSpc>
              <a:spcBef>
                <a:spcPts val="1000"/>
              </a:spcBef>
              <a:spcAft>
                <a:spcPts val="0"/>
              </a:spcAft>
              <a:buClr>
                <a:schemeClr val="dk2"/>
              </a:buClr>
              <a:buFont typeface="Arial"/>
              <a:buNone/>
            </a:pPr>
            <a:r>
              <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80000"/>
              </a:lnSpc>
              <a:spcBef>
                <a:spcPts val="1000"/>
              </a:spcBef>
              <a:spcAft>
                <a:spcPts val="0"/>
              </a:spcAft>
              <a:buClr>
                <a:schemeClr val="dk2"/>
              </a:buClr>
              <a:buFont typeface="Arial"/>
              <a:buNone/>
            </a:pPr>
            <a:r>
              <a:t/>
            </a:r>
            <a:endParaRPr b="0" i="0" sz="222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Google Shape;308;p50"/>
          <p:cNvPicPr preferRelativeResize="0"/>
          <p:nvPr/>
        </p:nvPicPr>
        <p:blipFill rotWithShape="1">
          <a:blip r:embed="rId3">
            <a:alphaModFix/>
          </a:blip>
          <a:srcRect b="0" l="0" r="0" t="0"/>
          <a:stretch/>
        </p:blipFill>
        <p:spPr>
          <a:xfrm>
            <a:off x="9544" y="0"/>
            <a:ext cx="12166494" cy="6858000"/>
          </a:xfrm>
          <a:prstGeom prst="rect">
            <a:avLst/>
          </a:prstGeom>
          <a:noFill/>
          <a:ln>
            <a:noFill/>
          </a:ln>
        </p:spPr>
      </p:pic>
      <p:sp>
        <p:nvSpPr>
          <p:cNvPr id="309" name="Google Shape;309;p50"/>
          <p:cNvSpPr/>
          <p:nvPr/>
        </p:nvSpPr>
        <p:spPr>
          <a:xfrm>
            <a:off x="481263" y="1251284"/>
            <a:ext cx="11223057" cy="49185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50"/>
          <p:cNvPicPr preferRelativeResize="0"/>
          <p:nvPr/>
        </p:nvPicPr>
        <p:blipFill rotWithShape="1">
          <a:blip r:embed="rId4">
            <a:alphaModFix/>
          </a:blip>
          <a:srcRect b="0" l="0" r="0" t="0"/>
          <a:stretch/>
        </p:blipFill>
        <p:spPr>
          <a:xfrm>
            <a:off x="673849" y="2157127"/>
            <a:ext cx="10837884" cy="23503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0" l="0" r="0" t="0"/>
          <a:stretch/>
        </p:blipFill>
        <p:spPr>
          <a:xfrm>
            <a:off x="1574348" y="0"/>
            <a:ext cx="9063624" cy="685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51"/>
          <p:cNvPicPr preferRelativeResize="0"/>
          <p:nvPr/>
        </p:nvPicPr>
        <p:blipFill rotWithShape="1">
          <a:blip r:embed="rId3">
            <a:alphaModFix/>
          </a:blip>
          <a:srcRect b="0" l="0" r="0" t="0"/>
          <a:stretch/>
        </p:blipFill>
        <p:spPr>
          <a:xfrm>
            <a:off x="5579" y="0"/>
            <a:ext cx="12180841"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p52"/>
          <p:cNvPicPr preferRelativeResize="0"/>
          <p:nvPr/>
        </p:nvPicPr>
        <p:blipFill rotWithShape="1">
          <a:blip r:embed="rId3">
            <a:alphaModFix/>
          </a:blip>
          <a:srcRect b="0" l="0" r="0" t="0"/>
          <a:stretch/>
        </p:blipFill>
        <p:spPr>
          <a:xfrm>
            <a:off x="0" y="1573"/>
            <a:ext cx="12192000" cy="685485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24" name="Shape 324"/>
        <p:cNvGrpSpPr/>
        <p:nvPr/>
      </p:nvGrpSpPr>
      <p:grpSpPr>
        <a:xfrm>
          <a:off x="0" y="0"/>
          <a:ext cx="0" cy="0"/>
          <a:chOff x="0" y="0"/>
          <a:chExt cx="0" cy="0"/>
        </a:xfrm>
      </p:grpSpPr>
      <p:sp>
        <p:nvSpPr>
          <p:cNvPr id="325" name="Google Shape;325;p53"/>
          <p:cNvSpPr txBox="1"/>
          <p:nvPr>
            <p:ph type="ctrTitle"/>
          </p:nvPr>
        </p:nvSpPr>
        <p:spPr>
          <a:xfrm>
            <a:off x="443754" y="456603"/>
            <a:ext cx="6884894" cy="198179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Initial Exploratory Analysis via Machine Learning of Synthetic VLDS data sets for Variable Identification</a:t>
            </a:r>
            <a:endParaRPr b="1" i="0" sz="3200" u="none" cap="none" strike="noStrike">
              <a:solidFill>
                <a:schemeClr val="dk2"/>
              </a:solidFill>
              <a:latin typeface="Raleway"/>
              <a:ea typeface="Raleway"/>
              <a:cs typeface="Raleway"/>
              <a:sym typeface="Raleway"/>
            </a:endParaRPr>
          </a:p>
        </p:txBody>
      </p:sp>
      <p:sp>
        <p:nvSpPr>
          <p:cNvPr id="326" name="Google Shape;326;p53"/>
          <p:cNvSpPr txBox="1"/>
          <p:nvPr>
            <p:ph idx="1" type="subTitle"/>
          </p:nvPr>
        </p:nvSpPr>
        <p:spPr>
          <a:xfrm>
            <a:off x="443754" y="3736497"/>
            <a:ext cx="9472406" cy="16557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&amp; Co-PI: </a:t>
            </a:r>
            <a:r>
              <a:rPr b="0" i="0" lang="en-US" sz="2400" u="none" cap="none" strike="noStrike">
                <a:solidFill>
                  <a:schemeClr val="dk2"/>
                </a:solidFill>
                <a:latin typeface="Trebuchet MS"/>
                <a:ea typeface="Trebuchet MS"/>
                <a:cs typeface="Trebuchet MS"/>
                <a:sym typeface="Trebuchet MS"/>
              </a:rPr>
              <a:t>Aaron Schroeder &amp; Bianica Pires </a:t>
            </a:r>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0" i="0" lang="en-US" sz="2400" u="none" cap="none" strike="noStrike">
                <a:solidFill>
                  <a:schemeClr val="dk2"/>
                </a:solidFill>
                <a:latin typeface="Trebuchet MS"/>
                <a:ea typeface="Trebuchet MS"/>
                <a:cs typeface="Trebuchet MS"/>
                <a:sym typeface="Trebuchet MS"/>
              </a:rPr>
              <a:t>State Council of Higher Education for Virginia (SCHEV)</a:t>
            </a:r>
            <a:endParaRPr b="0" i="0" sz="2400" u="none" cap="none" strike="noStrike">
              <a:solidFill>
                <a:schemeClr val="dk2"/>
              </a:solidFill>
              <a:latin typeface="Trebuchet MS"/>
              <a:ea typeface="Trebuchet MS"/>
              <a:cs typeface="Trebuchet MS"/>
              <a:sym typeface="Trebuchet MS"/>
            </a:endParaRPr>
          </a:p>
        </p:txBody>
      </p:sp>
      <p:sp>
        <p:nvSpPr>
          <p:cNvPr id="327" name="Google Shape;327;p53"/>
          <p:cNvSpPr txBox="1"/>
          <p:nvPr/>
        </p:nvSpPr>
        <p:spPr>
          <a:xfrm>
            <a:off x="846866" y="2438401"/>
            <a:ext cx="6992470" cy="109727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i="1" lang="en-US" sz="2400">
                <a:solidFill>
                  <a:schemeClr val="dk2"/>
                </a:solidFill>
                <a:latin typeface="Trebuchet MS"/>
                <a:ea typeface="Trebuchet MS"/>
                <a:cs typeface="Trebuchet MS"/>
                <a:sym typeface="Trebuchet MS"/>
              </a:rPr>
              <a:t>OR, Figuring Out which Variables are Useful from Large Administrative Data Sets when you are NOT allowed to look at all the data!</a:t>
            </a:r>
            <a:endParaRPr i="1" sz="2400">
              <a:solidFill>
                <a:schemeClr val="dk2"/>
              </a:solidFill>
              <a:latin typeface="Trebuchet MS"/>
              <a:ea typeface="Trebuchet MS"/>
              <a:cs typeface="Trebuchet MS"/>
              <a:sym typeface="Trebuchet MS"/>
            </a:endParaRPr>
          </a:p>
        </p:txBody>
      </p:sp>
      <p:pic>
        <p:nvPicPr>
          <p:cNvPr id="328" name="Google Shape;328;p53"/>
          <p:cNvPicPr preferRelativeResize="0"/>
          <p:nvPr/>
        </p:nvPicPr>
        <p:blipFill rotWithShape="1">
          <a:blip r:embed="rId4">
            <a:alphaModFix/>
          </a:blip>
          <a:srcRect b="0" l="0" r="0" t="0"/>
          <a:stretch/>
        </p:blipFill>
        <p:spPr>
          <a:xfrm>
            <a:off x="4912061" y="4710329"/>
            <a:ext cx="2586465" cy="921614"/>
          </a:xfrm>
          <a:prstGeom prst="rect">
            <a:avLst/>
          </a:prstGeom>
          <a:noFill/>
          <a:ln>
            <a:noFill/>
          </a:ln>
        </p:spPr>
      </p:pic>
      <p:pic>
        <p:nvPicPr>
          <p:cNvPr id="329" name="Google Shape;329;p53"/>
          <p:cNvPicPr preferRelativeResize="0"/>
          <p:nvPr/>
        </p:nvPicPr>
        <p:blipFill rotWithShape="1">
          <a:blip r:embed="rId5">
            <a:alphaModFix/>
          </a:blip>
          <a:srcRect b="0" l="0" r="0" t="0"/>
          <a:stretch/>
        </p:blipFill>
        <p:spPr>
          <a:xfrm>
            <a:off x="3451862" y="4564378"/>
            <a:ext cx="1213517" cy="121351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4"/>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Using administrative data for policy research means identifying which items or collection of items can serve well as proxy variables, both independent and dependent</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For example, if we wanted to know an individual's satisfaction-level with a particular situation but we never directly asked that question (i.e. on a survey), we would look instead for alternative data that had been collected (either an individual item or multiple items) that could serve as a proxy for that question (e.g. evidence of increased/decreased participation, number of complaints filed).</a:t>
            </a:r>
            <a:endParaRPr b="0" i="0" sz="2800" u="none" cap="none" strike="noStrike">
              <a:solidFill>
                <a:schemeClr val="dk2"/>
              </a:solidFill>
              <a:latin typeface="Trebuchet MS"/>
              <a:ea typeface="Trebuchet MS"/>
              <a:cs typeface="Trebuchet MS"/>
              <a:sym typeface="Trebuchet MS"/>
            </a:endParaRPr>
          </a:p>
        </p:txBody>
      </p:sp>
      <p:sp>
        <p:nvSpPr>
          <p:cNvPr id="335" name="Google Shape;335;p54"/>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5"/>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When dealing with very wide data sets, sometimes including many 10s if not 100+ items, this can be daunting.</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A promising approach is the application of newer "big data" machine-learning algorithms to identify which data items are highly related to each other in some manner</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Once these "clusters" have been identified, the researcher can then more easily identify which item(s) can best be used to proxy the needed variable.</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However, CAN’T currently do this with VLDS data</a:t>
            </a:r>
            <a:endParaRPr b="0" i="0" sz="2800" u="none" cap="none" strike="noStrike">
              <a:solidFill>
                <a:schemeClr val="dk2"/>
              </a:solidFill>
              <a:latin typeface="Trebuchet MS"/>
              <a:ea typeface="Trebuchet MS"/>
              <a:cs typeface="Trebuchet MS"/>
              <a:sym typeface="Trebuchet MS"/>
            </a:endParaRPr>
          </a:p>
        </p:txBody>
      </p:sp>
      <p:sp>
        <p:nvSpPr>
          <p:cNvPr id="341" name="Google Shape;341;p55"/>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6"/>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70000"/>
              </a:lnSpc>
              <a:spcBef>
                <a:spcPts val="0"/>
              </a:spcBef>
              <a:spcAft>
                <a:spcPts val="0"/>
              </a:spcAft>
              <a:buClr>
                <a:schemeClr val="dk2"/>
              </a:buClr>
              <a:buSzPts val="2590"/>
              <a:buFont typeface="Arial"/>
              <a:buChar char="•"/>
            </a:pPr>
            <a:r>
              <a:rPr b="0" i="0" lang="en-US" sz="2590" u="none" cap="none" strike="noStrike">
                <a:solidFill>
                  <a:schemeClr val="dk2"/>
                </a:solidFill>
                <a:latin typeface="Trebuchet MS"/>
                <a:ea typeface="Trebuchet MS"/>
                <a:cs typeface="Trebuchet MS"/>
                <a:sym typeface="Trebuchet MS"/>
              </a:rPr>
              <a:t>Currently, the governance structure and application process for the VLDS do not facilitate exploratory analysis via machine learning</a:t>
            </a:r>
            <a:endParaRPr/>
          </a:p>
          <a:p>
            <a:pPr indent="-228600" lvl="0" marL="228600" marR="0" rtl="0" algn="l">
              <a:lnSpc>
                <a:spcPct val="70000"/>
              </a:lnSpc>
              <a:spcBef>
                <a:spcPts val="1000"/>
              </a:spcBef>
              <a:spcAft>
                <a:spcPts val="0"/>
              </a:spcAft>
              <a:buClr>
                <a:schemeClr val="dk2"/>
              </a:buClr>
              <a:buSzPts val="2590"/>
              <a:buFont typeface="Arial"/>
              <a:buChar char="•"/>
            </a:pPr>
            <a:r>
              <a:rPr b="0" i="0" lang="en-US" sz="2590" u="none" cap="none" strike="noStrike">
                <a:solidFill>
                  <a:schemeClr val="dk2"/>
                </a:solidFill>
                <a:latin typeface="Trebuchet MS"/>
                <a:ea typeface="Trebuchet MS"/>
                <a:cs typeface="Trebuchet MS"/>
                <a:sym typeface="Trebuchet MS"/>
              </a:rPr>
              <a:t>Can’t get “all” of the data - primarily because of need of data providing agencies to understand</a:t>
            </a:r>
            <a:endParaRPr/>
          </a:p>
          <a:p>
            <a:pPr indent="-228600" lvl="1" marL="685800" marR="0" rtl="0" algn="l">
              <a:lnSpc>
                <a:spcPct val="70000"/>
              </a:lnSpc>
              <a:spcBef>
                <a:spcPts val="500"/>
              </a:spcBef>
              <a:spcAft>
                <a:spcPts val="0"/>
              </a:spcAft>
              <a:buClr>
                <a:srgbClr val="7F7F7F"/>
              </a:buClr>
              <a:buSzPts val="2220"/>
              <a:buFont typeface="Arial"/>
              <a:buChar char="•"/>
            </a:pPr>
            <a:r>
              <a:rPr b="0" i="0" lang="en-US" sz="2220" u="none" cap="none" strike="noStrike">
                <a:solidFill>
                  <a:srgbClr val="7F7F7F"/>
                </a:solidFill>
                <a:latin typeface="Trebuchet MS"/>
                <a:ea typeface="Trebuchet MS"/>
                <a:cs typeface="Trebuchet MS"/>
                <a:sym typeface="Trebuchet MS"/>
              </a:rPr>
              <a:t>how the intended research fits within their broad objective policy categories </a:t>
            </a:r>
            <a:endParaRPr/>
          </a:p>
          <a:p>
            <a:pPr indent="-228600" lvl="1" marL="685800" marR="0" rtl="0" algn="l">
              <a:lnSpc>
                <a:spcPct val="70000"/>
              </a:lnSpc>
              <a:spcBef>
                <a:spcPts val="500"/>
              </a:spcBef>
              <a:spcAft>
                <a:spcPts val="0"/>
              </a:spcAft>
              <a:buClr>
                <a:srgbClr val="7F7F7F"/>
              </a:buClr>
              <a:buSzPts val="2220"/>
              <a:buFont typeface="Arial"/>
              <a:buChar char="•"/>
            </a:pPr>
            <a:r>
              <a:rPr b="0" i="0" lang="en-US" sz="2220" u="none" cap="none" strike="noStrike">
                <a:solidFill>
                  <a:srgbClr val="7F7F7F"/>
                </a:solidFill>
                <a:latin typeface="Trebuchet MS"/>
                <a:ea typeface="Trebuchet MS"/>
                <a:cs typeface="Trebuchet MS"/>
                <a:sym typeface="Trebuchet MS"/>
              </a:rPr>
              <a:t>whether or not the requested data could actually help answer the intended questions</a:t>
            </a:r>
            <a:endParaRPr/>
          </a:p>
          <a:p>
            <a:pPr indent="-228600" lvl="0" marL="228600" marR="0" rtl="0" algn="l">
              <a:lnSpc>
                <a:spcPct val="70000"/>
              </a:lnSpc>
              <a:spcBef>
                <a:spcPts val="1000"/>
              </a:spcBef>
              <a:spcAft>
                <a:spcPts val="0"/>
              </a:spcAft>
              <a:buClr>
                <a:schemeClr val="dk2"/>
              </a:buClr>
              <a:buSzPts val="2590"/>
              <a:buFont typeface="Arial"/>
              <a:buChar char="•"/>
            </a:pPr>
            <a:r>
              <a:rPr b="0" i="0" lang="en-US" sz="2590" u="none" cap="none" strike="noStrike">
                <a:solidFill>
                  <a:schemeClr val="dk2"/>
                </a:solidFill>
                <a:latin typeface="Trebuchet MS"/>
                <a:ea typeface="Trebuchet MS"/>
                <a:cs typeface="Trebuchet MS"/>
                <a:sym typeface="Trebuchet MS"/>
              </a:rPr>
              <a:t>A potential solution to being able to provide the ability for a researcher to perform initial exploratory analysis to identify relevant data items is the use of different </a:t>
            </a:r>
            <a:r>
              <a:rPr b="1" i="0" lang="en-US" sz="2590" u="none" cap="none" strike="noStrike">
                <a:solidFill>
                  <a:schemeClr val="dk2"/>
                </a:solidFill>
                <a:latin typeface="Trebuchet MS"/>
                <a:ea typeface="Trebuchet MS"/>
                <a:cs typeface="Trebuchet MS"/>
                <a:sym typeface="Trebuchet MS"/>
              </a:rPr>
              <a:t>data distortion methods </a:t>
            </a:r>
            <a:r>
              <a:rPr b="0" i="0" lang="en-US" sz="2590" u="none" cap="none" strike="noStrike">
                <a:solidFill>
                  <a:schemeClr val="dk2"/>
                </a:solidFill>
                <a:latin typeface="Trebuchet MS"/>
                <a:ea typeface="Trebuchet MS"/>
                <a:cs typeface="Trebuchet MS"/>
                <a:sym typeface="Trebuchet MS"/>
              </a:rPr>
              <a:t>to produce data sets that produce the same (or very close to the same) summary statistics, but that do not have any actual "real" data in them</a:t>
            </a:r>
            <a:endParaRPr/>
          </a:p>
          <a:p>
            <a:pPr indent="-228600" lvl="0" marL="228600" marR="0" rtl="0" algn="l">
              <a:lnSpc>
                <a:spcPct val="70000"/>
              </a:lnSpc>
              <a:spcBef>
                <a:spcPts val="1000"/>
              </a:spcBef>
              <a:spcAft>
                <a:spcPts val="0"/>
              </a:spcAft>
              <a:buClr>
                <a:schemeClr val="dk2"/>
              </a:buClr>
              <a:buSzPts val="2590"/>
              <a:buFont typeface="Arial"/>
              <a:buChar char="•"/>
            </a:pPr>
            <a:r>
              <a:rPr b="0" i="0" lang="en-US" sz="2590" u="none" cap="none" strike="noStrike">
                <a:solidFill>
                  <a:schemeClr val="dk2"/>
                </a:solidFill>
                <a:latin typeface="Trebuchet MS"/>
                <a:ea typeface="Trebuchet MS"/>
                <a:cs typeface="Trebuchet MS"/>
                <a:sym typeface="Trebuchet MS"/>
              </a:rPr>
              <a:t>Sometimes these are referred to as "synthetic" data sets.</a:t>
            </a:r>
            <a:endParaRPr b="0" i="0" sz="2590" u="none" cap="none" strike="noStrike">
              <a:solidFill>
                <a:schemeClr val="dk2"/>
              </a:solidFill>
              <a:latin typeface="Trebuchet MS"/>
              <a:ea typeface="Trebuchet MS"/>
              <a:cs typeface="Trebuchet MS"/>
              <a:sym typeface="Trebuchet MS"/>
            </a:endParaRPr>
          </a:p>
        </p:txBody>
      </p:sp>
      <p:sp>
        <p:nvSpPr>
          <p:cNvPr id="347" name="Google Shape;347;p56"/>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7"/>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Work with project stakeholders to derive a question that would necessitate an initial Exploratory Analysis to identify variables</a:t>
            </a:r>
            <a:endParaRPr/>
          </a:p>
          <a:p>
            <a:pPr indent="-228600" lvl="0" marL="228600" marR="0" rtl="0" algn="l">
              <a:lnSpc>
                <a:spcPct val="80000"/>
              </a:lnSpc>
              <a:spcBef>
                <a:spcPts val="1000"/>
              </a:spcBef>
              <a:spcAft>
                <a:spcPts val="0"/>
              </a:spcAft>
              <a:buClr>
                <a:srgbClr val="7F7F7F"/>
              </a:buClr>
              <a:buSzPts val="2800"/>
              <a:buFont typeface="Arial"/>
              <a:buChar char="•"/>
            </a:pPr>
            <a:r>
              <a:rPr b="0" i="0" lang="en-US" sz="2800" u="none" cap="none" strike="noStrike">
                <a:solidFill>
                  <a:srgbClr val="7F7F7F"/>
                </a:solidFill>
                <a:latin typeface="Trebuchet MS"/>
                <a:ea typeface="Trebuchet MS"/>
                <a:cs typeface="Trebuchet MS"/>
                <a:sym typeface="Trebuchet MS"/>
              </a:rPr>
              <a:t>Collect statistical properties of all question-related variables</a:t>
            </a:r>
            <a:endParaRPr/>
          </a:p>
          <a:p>
            <a:pPr indent="-228600" lvl="0" marL="228600" marR="0" rtl="0" algn="l">
              <a:lnSpc>
                <a:spcPct val="8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Apply different data distortion methods from two general approaches</a:t>
            </a:r>
            <a:endParaRPr/>
          </a:p>
          <a:p>
            <a:pPr indent="-228600" lvl="1" marL="685800" marR="0" rtl="0" algn="l">
              <a:lnSpc>
                <a:spcPct val="8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Probabilistic Replacement</a:t>
            </a:r>
            <a:endParaRPr/>
          </a:p>
          <a:p>
            <a:pPr indent="-228600" lvl="1" marL="685800" marR="0" rtl="0" algn="l">
              <a:lnSpc>
                <a:spcPct val="8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Fixed-Data Perturbation</a:t>
            </a:r>
            <a:endParaRPr/>
          </a:p>
          <a:p>
            <a:pPr indent="-228600" lvl="0" marL="228600" marR="0" rtl="0" algn="l">
              <a:lnSpc>
                <a:spcPct val="80000"/>
              </a:lnSpc>
              <a:spcBef>
                <a:spcPts val="1000"/>
              </a:spcBef>
              <a:spcAft>
                <a:spcPts val="0"/>
              </a:spcAft>
              <a:buClr>
                <a:srgbClr val="7F7F7F"/>
              </a:buClr>
              <a:buSzPts val="2800"/>
              <a:buFont typeface="Arial"/>
              <a:buChar char="•"/>
            </a:pPr>
            <a:r>
              <a:rPr b="0" i="0" lang="en-US" sz="2800" u="none" cap="none" strike="noStrike">
                <a:solidFill>
                  <a:srgbClr val="7F7F7F"/>
                </a:solidFill>
                <a:latin typeface="Trebuchet MS"/>
                <a:ea typeface="Trebuchet MS"/>
                <a:cs typeface="Trebuchet MS"/>
                <a:sym typeface="Trebuchet MS"/>
              </a:rPr>
              <a:t>Determine which approach(es) work best to create synthetic data sets that sufficiently </a:t>
            </a:r>
            <a:r>
              <a:rPr b="1" i="0" lang="en-US" sz="2800" u="none" cap="none" strike="noStrike">
                <a:solidFill>
                  <a:srgbClr val="7F7F7F"/>
                </a:solidFill>
                <a:latin typeface="Trebuchet MS"/>
                <a:ea typeface="Trebuchet MS"/>
                <a:cs typeface="Trebuchet MS"/>
                <a:sym typeface="Trebuchet MS"/>
              </a:rPr>
              <a:t>match the statistical properties of the original data sets </a:t>
            </a:r>
            <a:r>
              <a:rPr b="0" i="0" lang="en-US" sz="2800" u="none" cap="none" strike="noStrike">
                <a:solidFill>
                  <a:srgbClr val="7F7F7F"/>
                </a:solidFill>
                <a:latin typeface="Trebuchet MS"/>
                <a:ea typeface="Trebuchet MS"/>
                <a:cs typeface="Trebuchet MS"/>
                <a:sym typeface="Trebuchet MS"/>
              </a:rPr>
              <a:t>while also remaining suitable for initial exploratory analysis using machine-learning techniques</a:t>
            </a:r>
            <a:endParaRPr/>
          </a:p>
          <a:p>
            <a:pPr indent="-76200" lvl="1" marL="685800" marR="0" rtl="0" algn="l">
              <a:lnSpc>
                <a:spcPct val="80000"/>
              </a:lnSpc>
              <a:spcBef>
                <a:spcPts val="500"/>
              </a:spcBef>
              <a:spcAft>
                <a:spcPts val="0"/>
              </a:spcAft>
              <a:buClr>
                <a:schemeClr val="dk2"/>
              </a:buClr>
              <a:buSzPts val="2400"/>
              <a:buFont typeface="Arial"/>
              <a:buNone/>
            </a:pPr>
            <a:r>
              <a:t/>
            </a:r>
            <a:endParaRPr b="0" i="0" sz="2400" u="none" cap="none" strike="noStrike">
              <a:solidFill>
                <a:schemeClr val="dk2"/>
              </a:solidFill>
              <a:latin typeface="Trebuchet MS"/>
              <a:ea typeface="Trebuchet MS"/>
              <a:cs typeface="Trebuchet MS"/>
              <a:sym typeface="Trebuchet MS"/>
            </a:endParaRPr>
          </a:p>
        </p:txBody>
      </p:sp>
      <p:sp>
        <p:nvSpPr>
          <p:cNvPr id="353" name="Google Shape;353;p57"/>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Goals &amp; Deliverables</a:t>
            </a:r>
            <a:endParaRPr b="1" i="0" sz="4000" u="none" cap="none" strike="noStrike">
              <a:solidFill>
                <a:schemeClr val="dk2"/>
              </a:solidFill>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57" name="Shape 357"/>
        <p:cNvGrpSpPr/>
        <p:nvPr/>
      </p:nvGrpSpPr>
      <p:grpSpPr>
        <a:xfrm>
          <a:off x="0" y="0"/>
          <a:ext cx="0" cy="0"/>
          <a:chOff x="0" y="0"/>
          <a:chExt cx="0" cy="0"/>
        </a:xfrm>
      </p:grpSpPr>
      <p:sp>
        <p:nvSpPr>
          <p:cNvPr id="358" name="Google Shape;358;p58"/>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Fee Evasion in Public Transportation</a:t>
            </a:r>
            <a:endParaRPr b="1" i="0" sz="3200" u="none" cap="none" strike="noStrike">
              <a:solidFill>
                <a:schemeClr val="dk2"/>
              </a:solidFill>
              <a:latin typeface="Raleway"/>
              <a:ea typeface="Raleway"/>
              <a:cs typeface="Raleway"/>
              <a:sym typeface="Raleway"/>
            </a:endParaRPr>
          </a:p>
        </p:txBody>
      </p:sp>
      <p:sp>
        <p:nvSpPr>
          <p:cNvPr id="359" name="Google Shape;359;p58"/>
          <p:cNvSpPr txBox="1"/>
          <p:nvPr>
            <p:ph idx="1" type="subTitle"/>
          </p:nvPr>
        </p:nvSpPr>
        <p:spPr>
          <a:xfrm>
            <a:off x="443754" y="3813354"/>
            <a:ext cx="9066006" cy="89806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&amp; Co-PI: </a:t>
            </a:r>
            <a:r>
              <a:rPr b="0" i="0" lang="en-US" sz="2400" u="none" cap="none" strike="noStrike">
                <a:solidFill>
                  <a:schemeClr val="dk2"/>
                </a:solidFill>
                <a:latin typeface="Trebuchet MS"/>
                <a:ea typeface="Trebuchet MS"/>
                <a:cs typeface="Trebuchet MS"/>
                <a:sym typeface="Trebuchet MS"/>
              </a:rPr>
              <a:t>Vicki Lancaster &amp; Aaron Schroeder</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SDAL Team: </a:t>
            </a:r>
            <a:r>
              <a:rPr b="0" i="0" lang="en-US" sz="2400" u="none" cap="none" strike="noStrike">
                <a:solidFill>
                  <a:schemeClr val="dk2"/>
                </a:solidFill>
                <a:latin typeface="Trebuchet MS"/>
                <a:ea typeface="Trebuchet MS"/>
                <a:cs typeface="Trebuchet MS"/>
                <a:sym typeface="Trebuchet MS"/>
              </a:rPr>
              <a:t>Gizem Korkmaz, Dave Higdon, Joshua Goldstein</a:t>
            </a:r>
            <a:endParaRPr b="0" i="0" sz="2400" u="none" cap="none" strike="noStrike">
              <a:solidFill>
                <a:schemeClr val="dk2"/>
              </a:solidFill>
              <a:latin typeface="Trebuchet MS"/>
              <a:ea typeface="Trebuchet MS"/>
              <a:cs typeface="Trebuchet MS"/>
              <a:sym typeface="Trebuchet MS"/>
            </a:endParaRPr>
          </a:p>
        </p:txBody>
      </p:sp>
      <p:sp>
        <p:nvSpPr>
          <p:cNvPr id="360" name="Google Shape;360;p58"/>
          <p:cNvSpPr txBox="1"/>
          <p:nvPr/>
        </p:nvSpPr>
        <p:spPr>
          <a:xfrm>
            <a:off x="2192344" y="4687082"/>
            <a:ext cx="4603093" cy="89806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t/>
            </a:r>
            <a:endParaRPr sz="2400">
              <a:solidFill>
                <a:schemeClr val="dk2"/>
              </a:solidFill>
              <a:latin typeface="Trebuchet MS"/>
              <a:ea typeface="Trebuchet MS"/>
              <a:cs typeface="Trebuchet MS"/>
              <a:sym typeface="Trebuchet MS"/>
            </a:endParaRPr>
          </a:p>
        </p:txBody>
      </p:sp>
      <p:sp>
        <p:nvSpPr>
          <p:cNvPr id="361" name="Google Shape;361;p58"/>
          <p:cNvSpPr txBox="1"/>
          <p:nvPr/>
        </p:nvSpPr>
        <p:spPr>
          <a:xfrm>
            <a:off x="443754" y="4742136"/>
            <a:ext cx="7343084" cy="8122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lang="en-US" sz="2600">
                <a:solidFill>
                  <a:schemeClr val="dk2"/>
                </a:solidFill>
                <a:latin typeface="Trebuchet MS"/>
                <a:ea typeface="Trebuchet MS"/>
                <a:cs typeface="Trebuchet MS"/>
                <a:sym typeface="Trebuchet MS"/>
              </a:rPr>
              <a:t>Sponsor: </a:t>
            </a:r>
            <a:r>
              <a:rPr lang="en-US" sz="2600">
                <a:solidFill>
                  <a:schemeClr val="dk2"/>
                </a:solidFill>
                <a:latin typeface="Trebuchet MS"/>
                <a:ea typeface="Trebuchet MS"/>
                <a:cs typeface="Trebuchet MS"/>
                <a:sym typeface="Trebuchet MS"/>
              </a:rPr>
              <a:t>Washington Metropolitan Area Transit Authority (WMATA)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365" name="Shape 365"/>
        <p:cNvGrpSpPr/>
        <p:nvPr/>
      </p:nvGrpSpPr>
      <p:grpSpPr>
        <a:xfrm>
          <a:off x="0" y="0"/>
          <a:ext cx="0" cy="0"/>
          <a:chOff x="0" y="0"/>
          <a:chExt cx="0" cy="0"/>
        </a:xfrm>
      </p:grpSpPr>
      <p:pic>
        <p:nvPicPr>
          <p:cNvPr id="366" name="Google Shape;366;p59"/>
          <p:cNvPicPr preferRelativeResize="0"/>
          <p:nvPr/>
        </p:nvPicPr>
        <p:blipFill rotWithShape="1">
          <a:blip r:embed="rId3">
            <a:alphaModFix/>
          </a:blip>
          <a:srcRect b="0" l="0" r="0" t="0"/>
          <a:stretch/>
        </p:blipFill>
        <p:spPr>
          <a:xfrm>
            <a:off x="1374809" y="0"/>
            <a:ext cx="8903368" cy="6858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370" name="Shape 370"/>
        <p:cNvGrpSpPr/>
        <p:nvPr/>
      </p:nvGrpSpPr>
      <p:grpSpPr>
        <a:xfrm>
          <a:off x="0" y="0"/>
          <a:ext cx="0" cy="0"/>
          <a:chOff x="0" y="0"/>
          <a:chExt cx="0" cy="0"/>
        </a:xfrm>
      </p:grpSpPr>
      <p:pic>
        <p:nvPicPr>
          <p:cNvPr id="371" name="Google Shape;371;p60"/>
          <p:cNvPicPr preferRelativeResize="0"/>
          <p:nvPr/>
        </p:nvPicPr>
        <p:blipFill rotWithShape="1">
          <a:blip r:embed="rId3">
            <a:alphaModFix/>
          </a:blip>
          <a:srcRect b="0" l="0" r="0" t="0"/>
          <a:stretch/>
        </p:blipFill>
        <p:spPr>
          <a:xfrm>
            <a:off x="1464524" y="0"/>
            <a:ext cx="9243701"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0" l="0" r="0" t="0"/>
          <a:stretch/>
        </p:blipFill>
        <p:spPr>
          <a:xfrm>
            <a:off x="1339028" y="0"/>
            <a:ext cx="9513944" cy="685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75" name="Shape 375"/>
        <p:cNvGrpSpPr/>
        <p:nvPr/>
      </p:nvGrpSpPr>
      <p:grpSpPr>
        <a:xfrm>
          <a:off x="0" y="0"/>
          <a:ext cx="0" cy="0"/>
          <a:chOff x="0" y="0"/>
          <a:chExt cx="0" cy="0"/>
        </a:xfrm>
      </p:grpSpPr>
      <p:sp>
        <p:nvSpPr>
          <p:cNvPr id="376" name="Google Shape;376;p61"/>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Repurposing 911 Data toward Evidence-Based Policy </a:t>
            </a:r>
            <a:endParaRPr b="1" i="0" sz="3200" u="none" cap="none" strike="noStrike">
              <a:solidFill>
                <a:schemeClr val="dk2"/>
              </a:solidFill>
              <a:latin typeface="Raleway"/>
              <a:ea typeface="Raleway"/>
              <a:cs typeface="Raleway"/>
              <a:sym typeface="Raleway"/>
            </a:endParaRPr>
          </a:p>
        </p:txBody>
      </p:sp>
      <p:sp>
        <p:nvSpPr>
          <p:cNvPr id="377" name="Google Shape;377;p61"/>
          <p:cNvSpPr txBox="1"/>
          <p:nvPr>
            <p:ph idx="1" type="subTitle"/>
          </p:nvPr>
        </p:nvSpPr>
        <p:spPr>
          <a:xfrm>
            <a:off x="343544" y="3685140"/>
            <a:ext cx="8900663" cy="16557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&amp; Co-PI: </a:t>
            </a:r>
            <a:r>
              <a:rPr b="0" i="0" lang="en-US" sz="2400" u="none" cap="none" strike="noStrike">
                <a:solidFill>
                  <a:schemeClr val="dk2"/>
                </a:solidFill>
                <a:latin typeface="Trebuchet MS"/>
                <a:ea typeface="Trebuchet MS"/>
                <a:cs typeface="Trebuchet MS"/>
                <a:sym typeface="Trebuchet MS"/>
              </a:rPr>
              <a:t>Gizem Korkmaz &amp; Josh Goldstein</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Team: </a:t>
            </a:r>
            <a:r>
              <a:rPr b="0" i="0" lang="en-US" sz="2400" u="none" cap="none" strike="noStrike">
                <a:solidFill>
                  <a:schemeClr val="dk2"/>
                </a:solidFill>
                <a:latin typeface="Trebuchet MS"/>
                <a:ea typeface="Trebuchet MS"/>
                <a:cs typeface="Trebuchet MS"/>
                <a:sym typeface="Trebuchet MS"/>
              </a:rPr>
              <a:t>Aaron Schroeder, Dave Higdon, Madison Arnsbarger</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0" i="0" lang="en-US" sz="2400" u="none" cap="none" strike="noStrike">
                <a:solidFill>
                  <a:schemeClr val="dk2"/>
                </a:solidFill>
                <a:latin typeface="Trebuchet MS"/>
                <a:ea typeface="Trebuchet MS"/>
                <a:cs typeface="Trebuchet MS"/>
                <a:sym typeface="Trebuchet MS"/>
              </a:rPr>
              <a:t>Arlington County Police and Fire Departments</a:t>
            </a:r>
            <a:endParaRPr/>
          </a:p>
        </p:txBody>
      </p:sp>
      <p:pic>
        <p:nvPicPr>
          <p:cNvPr id="378" name="Google Shape;378;p61"/>
          <p:cNvPicPr preferRelativeResize="0"/>
          <p:nvPr/>
        </p:nvPicPr>
        <p:blipFill rotWithShape="1">
          <a:blip r:embed="rId4">
            <a:alphaModFix/>
          </a:blip>
          <a:srcRect b="0" l="0" r="0" t="0"/>
          <a:stretch/>
        </p:blipFill>
        <p:spPr>
          <a:xfrm>
            <a:off x="4488231" y="5157582"/>
            <a:ext cx="2034490" cy="9596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2"/>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pic>
        <p:nvPicPr>
          <p:cNvPr descr="Screen Shot 2016-12-02 at 7.09.04 AM.png" id="384" name="Google Shape;384;p62"/>
          <p:cNvPicPr preferRelativeResize="0"/>
          <p:nvPr/>
        </p:nvPicPr>
        <p:blipFill rotWithShape="1">
          <a:blip r:embed="rId3">
            <a:alphaModFix/>
          </a:blip>
          <a:srcRect b="686" l="0" r="0" t="101"/>
          <a:stretch/>
        </p:blipFill>
        <p:spPr>
          <a:xfrm>
            <a:off x="8164772" y="3967588"/>
            <a:ext cx="1288199" cy="2042604"/>
          </a:xfrm>
          <a:prstGeom prst="rect">
            <a:avLst/>
          </a:prstGeom>
          <a:noFill/>
          <a:ln>
            <a:noFill/>
          </a:ln>
        </p:spPr>
      </p:pic>
      <p:pic>
        <p:nvPicPr>
          <p:cNvPr descr="Screen Shot 2014-10-11 at 7.31.22.png" id="385" name="Google Shape;385;p62"/>
          <p:cNvPicPr preferRelativeResize="0"/>
          <p:nvPr/>
        </p:nvPicPr>
        <p:blipFill rotWithShape="1">
          <a:blip r:embed="rId4">
            <a:alphaModFix/>
          </a:blip>
          <a:srcRect b="0" l="0" r="0" t="0"/>
          <a:stretch/>
        </p:blipFill>
        <p:spPr>
          <a:xfrm>
            <a:off x="6723117" y="2239954"/>
            <a:ext cx="4171507" cy="1573695"/>
          </a:xfrm>
          <a:prstGeom prst="rect">
            <a:avLst/>
          </a:prstGeom>
          <a:noFill/>
          <a:ln>
            <a:noFill/>
          </a:ln>
        </p:spPr>
      </p:pic>
      <p:sp>
        <p:nvSpPr>
          <p:cNvPr id="386" name="Google Shape;386;p62"/>
          <p:cNvSpPr txBox="1"/>
          <p:nvPr/>
        </p:nvSpPr>
        <p:spPr>
          <a:xfrm>
            <a:off x="682981" y="1215025"/>
            <a:ext cx="8886903" cy="1384995"/>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2"/>
              </a:buClr>
              <a:buSzPts val="2800"/>
              <a:buFont typeface="Arial"/>
              <a:buChar char="•"/>
            </a:pPr>
            <a:r>
              <a:rPr b="1" lang="en-US" sz="2800">
                <a:solidFill>
                  <a:schemeClr val="dk2"/>
                </a:solidFill>
                <a:latin typeface="Trebuchet MS"/>
                <a:ea typeface="Trebuchet MS"/>
                <a:cs typeface="Trebuchet MS"/>
                <a:sym typeface="Trebuchet MS"/>
              </a:rPr>
              <a:t>Situational Awareness: </a:t>
            </a:r>
            <a:r>
              <a:rPr lang="en-US" sz="2800">
                <a:solidFill>
                  <a:schemeClr val="dk2"/>
                </a:solidFill>
                <a:latin typeface="Trebuchet MS"/>
                <a:ea typeface="Trebuchet MS"/>
                <a:cs typeface="Trebuchet MS"/>
                <a:sym typeface="Trebuchet MS"/>
              </a:rPr>
              <a:t>to improve quality of life and services while accelerating the county’s efficiency and resiliency </a:t>
            </a:r>
            <a:r>
              <a:rPr lang="en-US" sz="1600">
                <a:solidFill>
                  <a:srgbClr val="12252D"/>
                </a:solidFill>
                <a:latin typeface="Trebuchet MS"/>
                <a:ea typeface="Trebuchet MS"/>
                <a:cs typeface="Trebuchet MS"/>
                <a:sym typeface="Trebuchet MS"/>
              </a:rPr>
              <a:t>	</a:t>
            </a:r>
            <a:endParaRPr sz="1600">
              <a:solidFill>
                <a:srgbClr val="12252D"/>
              </a:solidFill>
              <a:latin typeface="Trebuchet MS"/>
              <a:ea typeface="Trebuchet MS"/>
              <a:cs typeface="Trebuchet MS"/>
              <a:sym typeface="Trebuchet MS"/>
            </a:endParaRPr>
          </a:p>
        </p:txBody>
      </p:sp>
      <p:pic>
        <p:nvPicPr>
          <p:cNvPr descr="Screen Shot 2014-10-11 at 7.28.28.png" id="387" name="Google Shape;387;p62"/>
          <p:cNvPicPr preferRelativeResize="0"/>
          <p:nvPr/>
        </p:nvPicPr>
        <p:blipFill rotWithShape="1">
          <a:blip r:embed="rId5">
            <a:alphaModFix/>
          </a:blip>
          <a:srcRect b="0" l="0" r="0" t="0"/>
          <a:stretch/>
        </p:blipFill>
        <p:spPr>
          <a:xfrm>
            <a:off x="1256387" y="2703429"/>
            <a:ext cx="4505585" cy="317182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63"/>
          <p:cNvSpPr txBox="1"/>
          <p:nvPr>
            <p:ph type="title"/>
          </p:nvPr>
        </p:nvSpPr>
        <p:spPr>
          <a:xfrm>
            <a:off x="532388" y="43572"/>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393" name="Google Shape;393;p63"/>
          <p:cNvSpPr txBox="1"/>
          <p:nvPr>
            <p:ph idx="1" type="body"/>
          </p:nvPr>
        </p:nvSpPr>
        <p:spPr>
          <a:xfrm>
            <a:off x="799860" y="1347586"/>
            <a:ext cx="10485328" cy="45988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is the impact of the actions / programs / campaigns established by law enforcement? </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to expect from specific events so that they can be better prepared? </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Criminal networks and repeated offenders in Arlington</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Which factors affect emergency response time?</a:t>
            </a:r>
            <a:endParaRPr b="0" i="0" sz="2800" u="none" cap="none" strike="noStrike">
              <a:solidFill>
                <a:schemeClr val="dk2"/>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Predicting houses in need of police</a:t>
            </a:r>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397" name="Shape 397"/>
        <p:cNvGrpSpPr/>
        <p:nvPr/>
      </p:nvGrpSpPr>
      <p:grpSpPr>
        <a:xfrm>
          <a:off x="0" y="0"/>
          <a:ext cx="0" cy="0"/>
          <a:chOff x="0" y="0"/>
          <a:chExt cx="0" cy="0"/>
        </a:xfrm>
      </p:grpSpPr>
      <p:grpSp>
        <p:nvGrpSpPr>
          <p:cNvPr id="398" name="Google Shape;398;p64"/>
          <p:cNvGrpSpPr/>
          <p:nvPr/>
        </p:nvGrpSpPr>
        <p:grpSpPr>
          <a:xfrm>
            <a:off x="288097" y="181887"/>
            <a:ext cx="11465553" cy="6569642"/>
            <a:chOff x="0" y="19050"/>
            <a:chExt cx="9144000" cy="5143500"/>
          </a:xfrm>
        </p:grpSpPr>
        <p:pic>
          <p:nvPicPr>
            <p:cNvPr descr="fema-graphic1.2.pdf" id="399" name="Google Shape;399;p64"/>
            <p:cNvPicPr preferRelativeResize="0"/>
            <p:nvPr/>
          </p:nvPicPr>
          <p:blipFill rotWithShape="1">
            <a:blip r:embed="rId3">
              <a:alphaModFix/>
            </a:blip>
            <a:srcRect b="0" l="0" r="0" t="0"/>
            <a:stretch/>
          </p:blipFill>
          <p:spPr>
            <a:xfrm>
              <a:off x="0" y="19050"/>
              <a:ext cx="9144000" cy="5143500"/>
            </a:xfrm>
            <a:prstGeom prst="rect">
              <a:avLst/>
            </a:prstGeom>
            <a:noFill/>
            <a:ln>
              <a:noFill/>
            </a:ln>
          </p:spPr>
        </p:pic>
        <p:grpSp>
          <p:nvGrpSpPr>
            <p:cNvPr id="400" name="Google Shape;400;p64"/>
            <p:cNvGrpSpPr/>
            <p:nvPr/>
          </p:nvGrpSpPr>
          <p:grpSpPr>
            <a:xfrm>
              <a:off x="2032000" y="3184290"/>
              <a:ext cx="6264778" cy="1603612"/>
              <a:chOff x="2032000" y="3184290"/>
              <a:chExt cx="6264778" cy="1603612"/>
            </a:xfrm>
          </p:grpSpPr>
          <p:pic>
            <p:nvPicPr>
              <p:cNvPr id="401" name="Google Shape;401;p64"/>
              <p:cNvPicPr preferRelativeResize="0"/>
              <p:nvPr/>
            </p:nvPicPr>
            <p:blipFill rotWithShape="1">
              <a:blip r:embed="rId4">
                <a:alphaModFix/>
              </a:blip>
              <a:srcRect b="0" l="0" r="0" t="0"/>
              <a:stretch/>
            </p:blipFill>
            <p:spPr>
              <a:xfrm>
                <a:off x="2032000" y="3184290"/>
                <a:ext cx="2959100" cy="1603612"/>
              </a:xfrm>
              <a:prstGeom prst="rect">
                <a:avLst/>
              </a:prstGeom>
              <a:noFill/>
              <a:ln>
                <a:noFill/>
              </a:ln>
            </p:spPr>
          </p:pic>
          <p:pic>
            <p:nvPicPr>
              <p:cNvPr id="402" name="Google Shape;402;p64"/>
              <p:cNvPicPr preferRelativeResize="0"/>
              <p:nvPr/>
            </p:nvPicPr>
            <p:blipFill rotWithShape="1">
              <a:blip r:embed="rId5">
                <a:alphaModFix/>
              </a:blip>
              <a:srcRect b="0" l="0" r="0" t="0"/>
              <a:stretch/>
            </p:blipFill>
            <p:spPr>
              <a:xfrm>
                <a:off x="5143500" y="3184290"/>
                <a:ext cx="3153278" cy="1603612"/>
              </a:xfrm>
              <a:prstGeom prst="rect">
                <a:avLst/>
              </a:prstGeom>
              <a:noFill/>
              <a:ln>
                <a:noFill/>
              </a:ln>
            </p:spPr>
          </p:pic>
        </p:grpSp>
        <p:pic>
          <p:nvPicPr>
            <p:cNvPr id="403" name="Google Shape;403;p64"/>
            <p:cNvPicPr preferRelativeResize="0"/>
            <p:nvPr/>
          </p:nvPicPr>
          <p:blipFill rotWithShape="1">
            <a:blip r:embed="rId6">
              <a:alphaModFix/>
            </a:blip>
            <a:srcRect b="0" l="0" r="0" t="0"/>
            <a:stretch/>
          </p:blipFill>
          <p:spPr>
            <a:xfrm>
              <a:off x="42805" y="94080"/>
              <a:ext cx="2918298" cy="1905000"/>
            </a:xfrm>
            <a:prstGeom prst="rect">
              <a:avLst/>
            </a:prstGeom>
            <a:noFill/>
            <a:ln>
              <a:noFill/>
            </a:ln>
          </p:spPr>
        </p:pic>
        <p:grpSp>
          <p:nvGrpSpPr>
            <p:cNvPr id="404" name="Google Shape;404;p64"/>
            <p:cNvGrpSpPr/>
            <p:nvPr/>
          </p:nvGrpSpPr>
          <p:grpSpPr>
            <a:xfrm>
              <a:off x="2845184" y="61656"/>
              <a:ext cx="4774816" cy="1422400"/>
              <a:chOff x="2845184" y="61656"/>
              <a:chExt cx="4962326" cy="1422400"/>
            </a:xfrm>
          </p:grpSpPr>
          <p:pic>
            <p:nvPicPr>
              <p:cNvPr descr="Screen Shot 2015-04-21 at 2.10.05 PM.png" id="405" name="Google Shape;405;p64"/>
              <p:cNvPicPr preferRelativeResize="0"/>
              <p:nvPr/>
            </p:nvPicPr>
            <p:blipFill rotWithShape="1">
              <a:blip r:embed="rId7">
                <a:alphaModFix/>
              </a:blip>
              <a:srcRect b="0" l="0" r="0" t="0"/>
              <a:stretch/>
            </p:blipFill>
            <p:spPr>
              <a:xfrm>
                <a:off x="5143459" y="61656"/>
                <a:ext cx="2664051" cy="1422400"/>
              </a:xfrm>
              <a:prstGeom prst="rect">
                <a:avLst/>
              </a:prstGeom>
              <a:noFill/>
              <a:ln>
                <a:noFill/>
              </a:ln>
            </p:spPr>
          </p:pic>
          <p:pic>
            <p:nvPicPr>
              <p:cNvPr id="406" name="Google Shape;406;p64"/>
              <p:cNvPicPr preferRelativeResize="0"/>
              <p:nvPr/>
            </p:nvPicPr>
            <p:blipFill rotWithShape="1">
              <a:blip r:embed="rId8">
                <a:alphaModFix/>
              </a:blip>
              <a:srcRect b="0" l="0" r="0" t="0"/>
              <a:stretch/>
            </p:blipFill>
            <p:spPr>
              <a:xfrm>
                <a:off x="2845184" y="87070"/>
                <a:ext cx="2298289" cy="1373809"/>
              </a:xfrm>
              <a:prstGeom prst="rect">
                <a:avLst/>
              </a:prstGeom>
              <a:noFill/>
              <a:ln>
                <a:noFill/>
              </a:ln>
            </p:spPr>
          </p:pic>
        </p:grpSp>
        <p:pic>
          <p:nvPicPr>
            <p:cNvPr id="407" name="Google Shape;407;p64"/>
            <p:cNvPicPr preferRelativeResize="0"/>
            <p:nvPr/>
          </p:nvPicPr>
          <p:blipFill rotWithShape="1">
            <a:blip r:embed="rId9">
              <a:alphaModFix/>
            </a:blip>
            <a:srcRect b="0" l="0" r="0" t="0"/>
            <a:stretch/>
          </p:blipFill>
          <p:spPr>
            <a:xfrm>
              <a:off x="7620012" y="94843"/>
              <a:ext cx="1472551" cy="1740013"/>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5"/>
          <p:cNvSpPr txBox="1"/>
          <p:nvPr>
            <p:ph type="title"/>
          </p:nvPr>
        </p:nvSpPr>
        <p:spPr>
          <a:xfrm>
            <a:off x="443754" y="37578"/>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Goals &amp; Deliverables</a:t>
            </a:r>
            <a:endParaRPr b="1" i="0" sz="4000" u="none" cap="none" strike="noStrike">
              <a:solidFill>
                <a:schemeClr val="dk2"/>
              </a:solidFill>
              <a:latin typeface="Raleway"/>
              <a:ea typeface="Raleway"/>
              <a:cs typeface="Raleway"/>
              <a:sym typeface="Raleway"/>
            </a:endParaRPr>
          </a:p>
        </p:txBody>
      </p:sp>
      <p:sp>
        <p:nvSpPr>
          <p:cNvPr id="413" name="Google Shape;413;p65"/>
          <p:cNvSpPr txBox="1"/>
          <p:nvPr>
            <p:ph idx="1" type="body"/>
          </p:nvPr>
        </p:nvSpPr>
        <p:spPr>
          <a:xfrm>
            <a:off x="443754" y="1205984"/>
            <a:ext cx="5440980" cy="230713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Exploratory Analysis of 911 Fire/Emergency and Incident Data</a:t>
            </a:r>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p:txBody>
      </p:sp>
      <p:pic>
        <p:nvPicPr>
          <p:cNvPr id="414" name="Google Shape;414;p65"/>
          <p:cNvPicPr preferRelativeResize="0"/>
          <p:nvPr/>
        </p:nvPicPr>
        <p:blipFill rotWithShape="1">
          <a:blip r:embed="rId3">
            <a:alphaModFix/>
          </a:blip>
          <a:srcRect b="0" l="0" r="0" t="0"/>
          <a:stretch/>
        </p:blipFill>
        <p:spPr>
          <a:xfrm>
            <a:off x="5884734" y="1214950"/>
            <a:ext cx="3004581" cy="2517805"/>
          </a:xfrm>
          <a:prstGeom prst="rect">
            <a:avLst/>
          </a:prstGeom>
          <a:noFill/>
          <a:ln>
            <a:noFill/>
          </a:ln>
        </p:spPr>
      </p:pic>
      <p:pic>
        <p:nvPicPr>
          <p:cNvPr descr="TimeOnCallByUnit2012.pdf" id="415" name="Google Shape;415;p65"/>
          <p:cNvPicPr preferRelativeResize="0"/>
          <p:nvPr/>
        </p:nvPicPr>
        <p:blipFill rotWithShape="1">
          <a:blip r:embed="rId4">
            <a:alphaModFix/>
          </a:blip>
          <a:srcRect b="0" l="5883" r="22618" t="0"/>
          <a:stretch/>
        </p:blipFill>
        <p:spPr>
          <a:xfrm>
            <a:off x="9073048" y="1304250"/>
            <a:ext cx="2281415" cy="2355144"/>
          </a:xfrm>
          <a:prstGeom prst="rect">
            <a:avLst/>
          </a:prstGeom>
          <a:noFill/>
          <a:ln>
            <a:noFill/>
          </a:ln>
        </p:spPr>
      </p:pic>
      <p:pic>
        <p:nvPicPr>
          <p:cNvPr descr="Untitled 2.png" id="416" name="Google Shape;416;p65"/>
          <p:cNvPicPr preferRelativeResize="0"/>
          <p:nvPr/>
        </p:nvPicPr>
        <p:blipFill rotWithShape="1">
          <a:blip r:embed="rId5">
            <a:alphaModFix/>
          </a:blip>
          <a:srcRect b="0" l="0" r="0" t="0"/>
          <a:stretch/>
        </p:blipFill>
        <p:spPr>
          <a:xfrm>
            <a:off x="727575" y="3112000"/>
            <a:ext cx="3136759" cy="2660645"/>
          </a:xfrm>
          <a:prstGeom prst="rect">
            <a:avLst/>
          </a:prstGeom>
          <a:noFill/>
          <a:ln>
            <a:noFill/>
          </a:ln>
        </p:spPr>
      </p:pic>
      <p:sp>
        <p:nvSpPr>
          <p:cNvPr id="417" name="Google Shape;417;p65"/>
          <p:cNvSpPr txBox="1"/>
          <p:nvPr/>
        </p:nvSpPr>
        <p:spPr>
          <a:xfrm>
            <a:off x="3864334" y="3963347"/>
            <a:ext cx="7963802" cy="204876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External data collection (ACS, housing transportation, weather, events, holidays, festivals, ACPD social media accounts, …)</a:t>
            </a:r>
            <a:endParaRPr/>
          </a:p>
          <a:p>
            <a:pPr indent="-228600" lvl="0" marL="228600" marR="0" rtl="0" algn="l">
              <a:lnSpc>
                <a:spcPct val="90000"/>
              </a:lnSpc>
              <a:spcBef>
                <a:spcPts val="100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Statistical Analysis and Modeling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6"/>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Data Federation for </a:t>
            </a:r>
            <a:br>
              <a:rPr b="1" i="0" lang="en-US" sz="3200" u="none" cap="none" strike="noStrike">
                <a:solidFill>
                  <a:schemeClr val="dk2"/>
                </a:solidFill>
                <a:latin typeface="Raleway"/>
                <a:ea typeface="Raleway"/>
                <a:cs typeface="Raleway"/>
                <a:sym typeface="Raleway"/>
              </a:rPr>
            </a:br>
            <a:r>
              <a:rPr b="1" i="0" lang="en-US" sz="3200" u="none" cap="none" strike="noStrike">
                <a:solidFill>
                  <a:schemeClr val="dk2"/>
                </a:solidFill>
                <a:latin typeface="Raleway"/>
                <a:ea typeface="Raleway"/>
                <a:cs typeface="Raleway"/>
                <a:sym typeface="Raleway"/>
              </a:rPr>
              <a:t>Human Service Client Characterization</a:t>
            </a:r>
            <a:endParaRPr b="1" i="0" sz="3200" u="none" cap="none" strike="noStrike">
              <a:solidFill>
                <a:schemeClr val="dk2"/>
              </a:solidFill>
              <a:latin typeface="Raleway"/>
              <a:ea typeface="Raleway"/>
              <a:cs typeface="Raleway"/>
              <a:sym typeface="Raleway"/>
            </a:endParaRPr>
          </a:p>
        </p:txBody>
      </p:sp>
      <p:sp>
        <p:nvSpPr>
          <p:cNvPr id="423" name="Google Shape;423;p66"/>
          <p:cNvSpPr txBox="1"/>
          <p:nvPr>
            <p:ph idx="1" type="subTitle"/>
          </p:nvPr>
        </p:nvSpPr>
        <p:spPr>
          <a:xfrm>
            <a:off x="443754" y="3760296"/>
            <a:ext cx="10529046" cy="16557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&amp; Co-PI: </a:t>
            </a:r>
            <a:r>
              <a:rPr b="0" i="0" lang="en-US" sz="2400" u="none" cap="none" strike="noStrike">
                <a:solidFill>
                  <a:schemeClr val="dk2"/>
                </a:solidFill>
                <a:latin typeface="Trebuchet MS"/>
                <a:ea typeface="Trebuchet MS"/>
                <a:cs typeface="Trebuchet MS"/>
                <a:sym typeface="Trebuchet MS"/>
              </a:rPr>
              <a:t>Aaron Schroeder &amp; Mark Orr</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0" i="0" lang="en-US" sz="2400" u="none" cap="none" strike="noStrike">
                <a:solidFill>
                  <a:schemeClr val="dk2"/>
                </a:solidFill>
                <a:latin typeface="Trebuchet MS"/>
                <a:ea typeface="Trebuchet MS"/>
                <a:cs typeface="Trebuchet MS"/>
                <a:sym typeface="Trebuchet MS"/>
              </a:rPr>
              <a:t>Department of Human Services, Arlington County</a:t>
            </a:r>
            <a:endParaRPr b="0" i="0" sz="2400" u="none" cap="none" strike="noStrike">
              <a:solidFill>
                <a:schemeClr val="dk2"/>
              </a:solidFill>
              <a:latin typeface="Trebuchet MS"/>
              <a:ea typeface="Trebuchet MS"/>
              <a:cs typeface="Trebuchet MS"/>
              <a:sym typeface="Trebuchet MS"/>
            </a:endParaRPr>
          </a:p>
        </p:txBody>
      </p:sp>
      <p:pic>
        <p:nvPicPr>
          <p:cNvPr id="424" name="Google Shape;424;p66"/>
          <p:cNvPicPr preferRelativeResize="0"/>
          <p:nvPr/>
        </p:nvPicPr>
        <p:blipFill rotWithShape="1">
          <a:blip r:embed="rId3">
            <a:alphaModFix/>
          </a:blip>
          <a:srcRect b="0" l="0" r="0" t="0"/>
          <a:stretch/>
        </p:blipFill>
        <p:spPr>
          <a:xfrm>
            <a:off x="4579671" y="4828094"/>
            <a:ext cx="2034490" cy="9596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7"/>
          <p:cNvSpPr txBox="1"/>
          <p:nvPr>
            <p:ph type="title"/>
          </p:nvPr>
        </p:nvSpPr>
        <p:spPr>
          <a:xfrm>
            <a:off x="414867" y="-83608"/>
            <a:ext cx="797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600" u="none" cap="none" strike="noStrike">
                <a:solidFill>
                  <a:schemeClr val="dk2"/>
                </a:solidFill>
                <a:latin typeface="Raleway"/>
                <a:ea typeface="Raleway"/>
                <a:cs typeface="Raleway"/>
                <a:sym typeface="Raleway"/>
              </a:rPr>
              <a:t>Project Overview</a:t>
            </a:r>
            <a:endParaRPr b="1" i="0" sz="3600" u="none" cap="none" strike="noStrike">
              <a:solidFill>
                <a:schemeClr val="dk2"/>
              </a:solidFill>
              <a:latin typeface="Raleway"/>
              <a:ea typeface="Raleway"/>
              <a:cs typeface="Raleway"/>
              <a:sym typeface="Raleway"/>
            </a:endParaRPr>
          </a:p>
        </p:txBody>
      </p:sp>
      <p:sp>
        <p:nvSpPr>
          <p:cNvPr id="430" name="Google Shape;430;p67"/>
          <p:cNvSpPr txBox="1"/>
          <p:nvPr>
            <p:ph idx="1" type="body"/>
          </p:nvPr>
        </p:nvSpPr>
        <p:spPr>
          <a:xfrm>
            <a:off x="338666" y="1241954"/>
            <a:ext cx="8128001" cy="4812242"/>
          </a:xfrm>
          <a:prstGeom prst="rect">
            <a:avLst/>
          </a:prstGeom>
          <a:noFill/>
          <a:ln>
            <a:noFill/>
          </a:ln>
        </p:spPr>
        <p:txBody>
          <a:bodyPr anchorCtr="0" anchor="t" bIns="45700" lIns="91425" spcFirstLastPara="1" rIns="91425" wrap="square" tIns="45700">
            <a:noAutofit/>
          </a:bodyPr>
          <a:lstStyle/>
          <a:p>
            <a:pPr indent="-228600" lvl="0" marL="228600" marR="0" rtl="0" algn="l">
              <a:lnSpc>
                <a:spcPct val="70000"/>
              </a:lnSpc>
              <a:spcBef>
                <a:spcPts val="0"/>
              </a:spcBef>
              <a:spcAft>
                <a:spcPts val="0"/>
              </a:spcAft>
              <a:buClr>
                <a:schemeClr val="dk2"/>
              </a:buClr>
              <a:buSzPts val="2380"/>
              <a:buFont typeface="Arial"/>
              <a:buChar char="•"/>
            </a:pPr>
            <a:r>
              <a:rPr b="0" i="0" lang="en-US" sz="2380" u="none" cap="none" strike="noStrike">
                <a:solidFill>
                  <a:schemeClr val="dk2"/>
                </a:solidFill>
                <a:latin typeface="Trebuchet MS"/>
                <a:ea typeface="Trebuchet MS"/>
                <a:cs typeface="Trebuchet MS"/>
                <a:sym typeface="Trebuchet MS"/>
              </a:rPr>
              <a:t>Arlington DHS has a 'no wrong door' philosophy meaning customers can sign-up for any DHS service from any DHS department</a:t>
            </a:r>
            <a:endParaRPr/>
          </a:p>
          <a:p>
            <a:pPr indent="-228600" lvl="1" marL="685800" marR="0" rtl="0" algn="l">
              <a:lnSpc>
                <a:spcPct val="70000"/>
              </a:lnSpc>
              <a:spcBef>
                <a:spcPts val="500"/>
              </a:spcBef>
              <a:spcAft>
                <a:spcPts val="0"/>
              </a:spcAft>
              <a:buClr>
                <a:srgbClr val="7F7F7F"/>
              </a:buClr>
              <a:buSzPts val="2040"/>
              <a:buFont typeface="Arial"/>
              <a:buChar char="•"/>
            </a:pPr>
            <a:r>
              <a:rPr b="0" i="0" lang="en-US" sz="2040" u="none" cap="none" strike="noStrike">
                <a:solidFill>
                  <a:srgbClr val="7F7F7F"/>
                </a:solidFill>
                <a:latin typeface="Trebuchet MS"/>
                <a:ea typeface="Trebuchet MS"/>
                <a:cs typeface="Trebuchet MS"/>
                <a:sym typeface="Trebuchet MS"/>
              </a:rPr>
              <a:t>Data collected from multiple locations into different systems</a:t>
            </a:r>
            <a:endParaRPr/>
          </a:p>
          <a:p>
            <a:pPr indent="-228600" lvl="0" marL="228600" marR="0" rtl="0" algn="l">
              <a:lnSpc>
                <a:spcPct val="70000"/>
              </a:lnSpc>
              <a:spcBef>
                <a:spcPts val="1000"/>
              </a:spcBef>
              <a:spcAft>
                <a:spcPts val="0"/>
              </a:spcAft>
              <a:buClr>
                <a:schemeClr val="dk2"/>
              </a:buClr>
              <a:buSzPts val="2380"/>
              <a:buFont typeface="Arial"/>
              <a:buChar char="•"/>
            </a:pPr>
            <a:r>
              <a:rPr b="0" i="0" lang="en-US" sz="2380" u="none" cap="none" strike="noStrike">
                <a:solidFill>
                  <a:schemeClr val="dk2"/>
                </a:solidFill>
                <a:latin typeface="Trebuchet MS"/>
                <a:ea typeface="Trebuchet MS"/>
                <a:cs typeface="Trebuchet MS"/>
                <a:sym typeface="Trebuchet MS"/>
              </a:rPr>
              <a:t>Arlington DHS client data is managed in multiple systems</a:t>
            </a:r>
            <a:endParaRPr/>
          </a:p>
          <a:p>
            <a:pPr indent="-228600" lvl="1" marL="685800" marR="0" rtl="0" algn="l">
              <a:lnSpc>
                <a:spcPct val="70000"/>
              </a:lnSpc>
              <a:spcBef>
                <a:spcPts val="500"/>
              </a:spcBef>
              <a:spcAft>
                <a:spcPts val="0"/>
              </a:spcAft>
              <a:buClr>
                <a:srgbClr val="7F7F7F"/>
              </a:buClr>
              <a:buSzPts val="2040"/>
              <a:buFont typeface="Arial"/>
              <a:buChar char="•"/>
            </a:pPr>
            <a:r>
              <a:rPr b="0" i="0" lang="en-US" sz="2040" u="none" cap="none" strike="noStrike">
                <a:solidFill>
                  <a:srgbClr val="7F7F7F"/>
                </a:solidFill>
                <a:latin typeface="Trebuchet MS"/>
                <a:ea typeface="Trebuchet MS"/>
                <a:cs typeface="Trebuchet MS"/>
                <a:sym typeface="Trebuchet MS"/>
              </a:rPr>
              <a:t>their own</a:t>
            </a:r>
            <a:endParaRPr/>
          </a:p>
          <a:p>
            <a:pPr indent="-228600" lvl="1" marL="685800" marR="0" rtl="0" algn="l">
              <a:lnSpc>
                <a:spcPct val="70000"/>
              </a:lnSpc>
              <a:spcBef>
                <a:spcPts val="500"/>
              </a:spcBef>
              <a:spcAft>
                <a:spcPts val="0"/>
              </a:spcAft>
              <a:buClr>
                <a:srgbClr val="7F7F7F"/>
              </a:buClr>
              <a:buSzPts val="2040"/>
              <a:buFont typeface="Arial"/>
              <a:buChar char="•"/>
            </a:pPr>
            <a:r>
              <a:rPr b="0" i="0" lang="en-US" sz="2040" u="none" cap="none" strike="noStrike">
                <a:solidFill>
                  <a:srgbClr val="7F7F7F"/>
                </a:solidFill>
                <a:latin typeface="Trebuchet MS"/>
                <a:ea typeface="Trebuchet MS"/>
                <a:cs typeface="Trebuchet MS"/>
                <a:sym typeface="Trebuchet MS"/>
              </a:rPr>
              <a:t>those provided by the Commonwealth of Virginia</a:t>
            </a:r>
            <a:endParaRPr/>
          </a:p>
          <a:p>
            <a:pPr indent="-228600" lvl="1" marL="685800" marR="0" rtl="0" algn="l">
              <a:lnSpc>
                <a:spcPct val="70000"/>
              </a:lnSpc>
              <a:spcBef>
                <a:spcPts val="500"/>
              </a:spcBef>
              <a:spcAft>
                <a:spcPts val="0"/>
              </a:spcAft>
              <a:buClr>
                <a:srgbClr val="7F7F7F"/>
              </a:buClr>
              <a:buSzPts val="2040"/>
              <a:buFont typeface="Arial"/>
              <a:buChar char="•"/>
            </a:pPr>
            <a:r>
              <a:rPr b="0" i="0" lang="en-US" sz="2040" u="none" cap="none" strike="noStrike">
                <a:solidFill>
                  <a:srgbClr val="7F7F7F"/>
                </a:solidFill>
                <a:latin typeface="Trebuchet MS"/>
                <a:ea typeface="Trebuchet MS"/>
                <a:cs typeface="Trebuchet MS"/>
                <a:sym typeface="Trebuchet MS"/>
              </a:rPr>
              <a:t>those provided by the Federal Government</a:t>
            </a:r>
            <a:endParaRPr/>
          </a:p>
          <a:p>
            <a:pPr indent="-228600" lvl="0" marL="228600" marR="0" rtl="0" algn="l">
              <a:lnSpc>
                <a:spcPct val="70000"/>
              </a:lnSpc>
              <a:spcBef>
                <a:spcPts val="1000"/>
              </a:spcBef>
              <a:spcAft>
                <a:spcPts val="0"/>
              </a:spcAft>
              <a:buClr>
                <a:schemeClr val="dk2"/>
              </a:buClr>
              <a:buSzPts val="2380"/>
              <a:buFont typeface="Arial"/>
              <a:buChar char="•"/>
            </a:pPr>
            <a:r>
              <a:rPr b="0" i="0" lang="en-US" sz="2380" u="none" cap="none" strike="noStrike">
                <a:solidFill>
                  <a:schemeClr val="dk2"/>
                </a:solidFill>
                <a:latin typeface="Trebuchet MS"/>
                <a:ea typeface="Trebuchet MS"/>
                <a:cs typeface="Trebuchet MS"/>
                <a:sym typeface="Trebuchet MS"/>
              </a:rPr>
              <a:t>Depending on the type of data collected, different Privacy laws apply</a:t>
            </a:r>
            <a:endParaRPr/>
          </a:p>
          <a:p>
            <a:pPr indent="-228600" lvl="1" marL="685800" marR="0" rtl="0" algn="l">
              <a:lnSpc>
                <a:spcPct val="70000"/>
              </a:lnSpc>
              <a:spcBef>
                <a:spcPts val="500"/>
              </a:spcBef>
              <a:spcAft>
                <a:spcPts val="0"/>
              </a:spcAft>
              <a:buClr>
                <a:srgbClr val="7F7F7F"/>
              </a:buClr>
              <a:buSzPts val="2040"/>
              <a:buFont typeface="Arial"/>
              <a:buChar char="•"/>
            </a:pPr>
            <a:r>
              <a:rPr b="0" i="0" lang="en-US" sz="2040" u="none" cap="none" strike="noStrike">
                <a:solidFill>
                  <a:srgbClr val="7F7F7F"/>
                </a:solidFill>
                <a:latin typeface="Trebuchet MS"/>
                <a:ea typeface="Trebuchet MS"/>
                <a:cs typeface="Trebuchet MS"/>
                <a:sym typeface="Trebuchet MS"/>
              </a:rPr>
              <a:t>FERPA (Family Educational Rights and Privacy Act)</a:t>
            </a:r>
            <a:endParaRPr/>
          </a:p>
          <a:p>
            <a:pPr indent="-228600" lvl="1" marL="685800" marR="0" rtl="0" algn="l">
              <a:lnSpc>
                <a:spcPct val="70000"/>
              </a:lnSpc>
              <a:spcBef>
                <a:spcPts val="500"/>
              </a:spcBef>
              <a:spcAft>
                <a:spcPts val="0"/>
              </a:spcAft>
              <a:buClr>
                <a:srgbClr val="7F7F7F"/>
              </a:buClr>
              <a:buSzPts val="2040"/>
              <a:buFont typeface="Arial"/>
              <a:buChar char="•"/>
            </a:pPr>
            <a:r>
              <a:rPr b="0" i="0" lang="en-US" sz="2040" u="none" cap="none" strike="noStrike">
                <a:solidFill>
                  <a:srgbClr val="7F7F7F"/>
                </a:solidFill>
                <a:latin typeface="Trebuchet MS"/>
                <a:ea typeface="Trebuchet MS"/>
                <a:cs typeface="Trebuchet MS"/>
                <a:sym typeface="Trebuchet MS"/>
              </a:rPr>
              <a:t>HIPAA (Health Insurance Portability and Accountability Act)</a:t>
            </a:r>
            <a:endParaRPr/>
          </a:p>
          <a:p>
            <a:pPr indent="-228600" lvl="0" marL="228600" marR="0" rtl="0" algn="l">
              <a:lnSpc>
                <a:spcPct val="70000"/>
              </a:lnSpc>
              <a:spcBef>
                <a:spcPts val="1000"/>
              </a:spcBef>
              <a:spcAft>
                <a:spcPts val="0"/>
              </a:spcAft>
              <a:buClr>
                <a:schemeClr val="dk2"/>
              </a:buClr>
              <a:buSzPts val="2380"/>
              <a:buFont typeface="Arial"/>
              <a:buChar char="•"/>
            </a:pPr>
            <a:r>
              <a:rPr b="0" i="0" lang="en-US" sz="2380" u="none" cap="none" strike="noStrike">
                <a:solidFill>
                  <a:schemeClr val="dk2"/>
                </a:solidFill>
                <a:latin typeface="Trebuchet MS"/>
                <a:ea typeface="Trebuchet MS"/>
                <a:cs typeface="Trebuchet MS"/>
                <a:sym typeface="Trebuchet MS"/>
              </a:rPr>
              <a:t>Something seemingly simple, Characterizing DHS Clients, is NOT</a:t>
            </a:r>
            <a:endParaRPr b="0" i="0" sz="2380" u="none" cap="none" strike="noStrike">
              <a:solidFill>
                <a:schemeClr val="dk2"/>
              </a:solidFill>
              <a:latin typeface="Trebuchet MS"/>
              <a:ea typeface="Trebuchet MS"/>
              <a:cs typeface="Trebuchet MS"/>
              <a:sym typeface="Trebuchet MS"/>
            </a:endParaRPr>
          </a:p>
        </p:txBody>
      </p:sp>
      <p:pic>
        <p:nvPicPr>
          <p:cNvPr id="431" name="Google Shape;431;p67"/>
          <p:cNvPicPr preferRelativeResize="0"/>
          <p:nvPr/>
        </p:nvPicPr>
        <p:blipFill rotWithShape="1">
          <a:blip r:embed="rId3">
            <a:alphaModFix/>
          </a:blip>
          <a:srcRect b="0" l="0" r="0" t="0"/>
          <a:stretch/>
        </p:blipFill>
        <p:spPr>
          <a:xfrm>
            <a:off x="8930641" y="1072904"/>
            <a:ext cx="2357966" cy="1571977"/>
          </a:xfrm>
          <a:prstGeom prst="rect">
            <a:avLst/>
          </a:prstGeom>
          <a:noFill/>
          <a:ln>
            <a:noFill/>
          </a:ln>
        </p:spPr>
      </p:pic>
      <p:pic>
        <p:nvPicPr>
          <p:cNvPr id="432" name="Google Shape;432;p67"/>
          <p:cNvPicPr preferRelativeResize="0"/>
          <p:nvPr/>
        </p:nvPicPr>
        <p:blipFill rotWithShape="1">
          <a:blip r:embed="rId4">
            <a:alphaModFix/>
          </a:blip>
          <a:srcRect b="0" l="0" r="0" t="0"/>
          <a:stretch/>
        </p:blipFill>
        <p:spPr>
          <a:xfrm>
            <a:off x="8930641" y="2763520"/>
            <a:ext cx="2367195" cy="1578130"/>
          </a:xfrm>
          <a:prstGeom prst="rect">
            <a:avLst/>
          </a:prstGeom>
          <a:noFill/>
          <a:ln>
            <a:noFill/>
          </a:ln>
        </p:spPr>
      </p:pic>
      <p:pic>
        <p:nvPicPr>
          <p:cNvPr id="433" name="Google Shape;433;p67"/>
          <p:cNvPicPr preferRelativeResize="0"/>
          <p:nvPr/>
        </p:nvPicPr>
        <p:blipFill rotWithShape="1">
          <a:blip r:embed="rId5">
            <a:alphaModFix/>
          </a:blip>
          <a:srcRect b="0" l="0" r="0" t="0"/>
          <a:stretch/>
        </p:blipFill>
        <p:spPr>
          <a:xfrm>
            <a:off x="8930641" y="4460289"/>
            <a:ext cx="2390861" cy="159390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8"/>
          <p:cNvSpPr txBox="1"/>
          <p:nvPr>
            <p:ph idx="1" type="body"/>
          </p:nvPr>
        </p:nvSpPr>
        <p:spPr>
          <a:xfrm>
            <a:off x="457201" y="1241955"/>
            <a:ext cx="7933266" cy="4575173"/>
          </a:xfrm>
          <a:prstGeom prst="rect">
            <a:avLst/>
          </a:prstGeom>
          <a:noFill/>
          <a:ln>
            <a:noFill/>
          </a:ln>
        </p:spPr>
        <p:txBody>
          <a:bodyPr anchorCtr="0" anchor="t" bIns="45700" lIns="91425" spcFirstLastPara="1" rIns="91425" wrap="square" tIns="45700">
            <a:noAutofit/>
          </a:bodyPr>
          <a:lstStyle/>
          <a:p>
            <a:pPr indent="-228600" lvl="0" marL="228600" marR="0" rtl="0" algn="l">
              <a:lnSpc>
                <a:spcPct val="70000"/>
              </a:lnSpc>
              <a:spcBef>
                <a:spcPts val="0"/>
              </a:spcBef>
              <a:spcAft>
                <a:spcPts val="0"/>
              </a:spcAft>
              <a:buClr>
                <a:schemeClr val="dk2"/>
              </a:buClr>
              <a:buSzPts val="2590"/>
              <a:buFont typeface="Arial"/>
              <a:buChar char="•"/>
            </a:pPr>
            <a:r>
              <a:rPr b="0" i="0" lang="en-US" sz="2590" u="none" cap="none" strike="noStrike">
                <a:solidFill>
                  <a:schemeClr val="dk2"/>
                </a:solidFill>
                <a:latin typeface="Trebuchet MS"/>
                <a:ea typeface="Trebuchet MS"/>
                <a:cs typeface="Trebuchet MS"/>
                <a:sym typeface="Trebuchet MS"/>
              </a:rPr>
              <a:t>In identifying and describing DHS customers, we will seek to </a:t>
            </a:r>
            <a:r>
              <a:rPr b="1" i="0" lang="en-US" sz="2590" u="none" cap="none" strike="noStrike">
                <a:solidFill>
                  <a:schemeClr val="dk2"/>
                </a:solidFill>
                <a:latin typeface="Trebuchet MS"/>
                <a:ea typeface="Trebuchet MS"/>
                <a:cs typeface="Trebuchet MS"/>
                <a:sym typeface="Trebuchet MS"/>
              </a:rPr>
              <a:t>repurpose</a:t>
            </a:r>
            <a:r>
              <a:rPr b="0" i="0" lang="en-US" sz="2590" u="none" cap="none" strike="noStrike">
                <a:solidFill>
                  <a:schemeClr val="dk2"/>
                </a:solidFill>
                <a:latin typeface="Trebuchet MS"/>
                <a:ea typeface="Trebuchet MS"/>
                <a:cs typeface="Trebuchet MS"/>
                <a:sym typeface="Trebuchet MS"/>
              </a:rPr>
              <a:t> DHS administrative datasets to answer the following questions:</a:t>
            </a:r>
            <a:endParaRPr/>
          </a:p>
          <a:p>
            <a:pPr indent="-228600" lvl="1" marL="685800" marR="0" rtl="0" algn="l">
              <a:lnSpc>
                <a:spcPct val="70000"/>
              </a:lnSpc>
              <a:spcBef>
                <a:spcPts val="500"/>
              </a:spcBef>
              <a:spcAft>
                <a:spcPts val="0"/>
              </a:spcAft>
              <a:buClr>
                <a:srgbClr val="7F7F7F"/>
              </a:buClr>
              <a:buSzPts val="2220"/>
              <a:buFont typeface="Arial"/>
              <a:buChar char="•"/>
            </a:pPr>
            <a:r>
              <a:rPr b="0" i="0" lang="en-US" sz="2220" u="none" cap="none" strike="noStrike">
                <a:solidFill>
                  <a:srgbClr val="7F7F7F"/>
                </a:solidFill>
                <a:latin typeface="Trebuchet MS"/>
                <a:ea typeface="Trebuchet MS"/>
                <a:cs typeface="Trebuchet MS"/>
                <a:sym typeface="Trebuchet MS"/>
              </a:rPr>
              <a:t>On any given day, how many customers is DHS serving? </a:t>
            </a:r>
            <a:endParaRPr/>
          </a:p>
          <a:p>
            <a:pPr indent="-228600" lvl="1" marL="685800" marR="0" rtl="0" algn="l">
              <a:lnSpc>
                <a:spcPct val="70000"/>
              </a:lnSpc>
              <a:spcBef>
                <a:spcPts val="500"/>
              </a:spcBef>
              <a:spcAft>
                <a:spcPts val="0"/>
              </a:spcAft>
              <a:buClr>
                <a:srgbClr val="7F7F7F"/>
              </a:buClr>
              <a:buSzPts val="2220"/>
              <a:buFont typeface="Arial"/>
              <a:buChar char="•"/>
            </a:pPr>
            <a:r>
              <a:rPr b="0" i="0" lang="en-US" sz="2220" u="none" cap="none" strike="noStrike">
                <a:solidFill>
                  <a:srgbClr val="7F7F7F"/>
                </a:solidFill>
                <a:latin typeface="Trebuchet MS"/>
                <a:ea typeface="Trebuchet MS"/>
                <a:cs typeface="Trebuchet MS"/>
                <a:sym typeface="Trebuchet MS"/>
              </a:rPr>
              <a:t>What are the demographics of the customers that they are serving? </a:t>
            </a:r>
            <a:endParaRPr/>
          </a:p>
          <a:p>
            <a:pPr indent="-228600" lvl="1" marL="685800" marR="0" rtl="0" algn="l">
              <a:lnSpc>
                <a:spcPct val="70000"/>
              </a:lnSpc>
              <a:spcBef>
                <a:spcPts val="500"/>
              </a:spcBef>
              <a:spcAft>
                <a:spcPts val="0"/>
              </a:spcAft>
              <a:buClr>
                <a:srgbClr val="7F7F7F"/>
              </a:buClr>
              <a:buSzPts val="2220"/>
              <a:buFont typeface="Arial"/>
              <a:buChar char="•"/>
            </a:pPr>
            <a:r>
              <a:rPr b="0" i="0" lang="en-US" sz="2220" u="none" cap="none" strike="noStrike">
                <a:solidFill>
                  <a:srgbClr val="7F7F7F"/>
                </a:solidFill>
                <a:latin typeface="Trebuchet MS"/>
                <a:ea typeface="Trebuchet MS"/>
                <a:cs typeface="Trebuchet MS"/>
                <a:sym typeface="Trebuchet MS"/>
              </a:rPr>
              <a:t>How does the daily distribution of customer compare with overall county demographics?</a:t>
            </a:r>
            <a:endParaRPr/>
          </a:p>
          <a:p>
            <a:pPr indent="-228600" lvl="1" marL="685800" marR="0" rtl="0" algn="l">
              <a:lnSpc>
                <a:spcPct val="70000"/>
              </a:lnSpc>
              <a:spcBef>
                <a:spcPts val="500"/>
              </a:spcBef>
              <a:spcAft>
                <a:spcPts val="0"/>
              </a:spcAft>
              <a:buClr>
                <a:srgbClr val="7F7F7F"/>
              </a:buClr>
              <a:buSzPts val="2220"/>
              <a:buFont typeface="Arial"/>
              <a:buChar char="•"/>
            </a:pPr>
            <a:r>
              <a:rPr b="0" i="0" lang="en-US" sz="2220" u="none" cap="none" strike="noStrike">
                <a:solidFill>
                  <a:srgbClr val="7F7F7F"/>
                </a:solidFill>
                <a:latin typeface="Trebuchet MS"/>
                <a:ea typeface="Trebuchet MS"/>
                <a:cs typeface="Trebuchet MS"/>
                <a:sym typeface="Trebuchet MS"/>
              </a:rPr>
              <a:t>What subpopulations may be emerging as new pockets of needed services?</a:t>
            </a:r>
            <a:endParaRPr/>
          </a:p>
          <a:p>
            <a:pPr indent="-228600" lvl="1" marL="685800" marR="0" rtl="0" algn="l">
              <a:lnSpc>
                <a:spcPct val="70000"/>
              </a:lnSpc>
              <a:spcBef>
                <a:spcPts val="500"/>
              </a:spcBef>
              <a:spcAft>
                <a:spcPts val="0"/>
              </a:spcAft>
              <a:buClr>
                <a:srgbClr val="7F7F7F"/>
              </a:buClr>
              <a:buSzPts val="2220"/>
              <a:buFont typeface="Arial"/>
              <a:buChar char="•"/>
            </a:pPr>
            <a:r>
              <a:rPr b="0" i="0" lang="en-US" sz="2220" u="none" cap="none" strike="noStrike">
                <a:solidFill>
                  <a:srgbClr val="7F7F7F"/>
                </a:solidFill>
                <a:latin typeface="Trebuchet MS"/>
                <a:ea typeface="Trebuchet MS"/>
                <a:cs typeface="Trebuchet MS"/>
                <a:sym typeface="Trebuchet MS"/>
              </a:rPr>
              <a:t>What eligible individuals may be being missed by DHS services?</a:t>
            </a:r>
            <a:endParaRPr/>
          </a:p>
          <a:p>
            <a:pPr indent="-228600" lvl="0" marL="228600" marR="0" rtl="0" algn="l">
              <a:lnSpc>
                <a:spcPct val="70000"/>
              </a:lnSpc>
              <a:spcBef>
                <a:spcPts val="1000"/>
              </a:spcBef>
              <a:spcAft>
                <a:spcPts val="0"/>
              </a:spcAft>
              <a:buClr>
                <a:schemeClr val="dk2"/>
              </a:buClr>
              <a:buSzPts val="2590"/>
              <a:buFont typeface="Arial"/>
              <a:buChar char="•"/>
            </a:pPr>
            <a:r>
              <a:rPr b="0" i="0" lang="en-US" sz="2590" u="none" cap="none" strike="noStrike">
                <a:solidFill>
                  <a:schemeClr val="dk2"/>
                </a:solidFill>
                <a:latin typeface="Trebuchet MS"/>
                <a:ea typeface="Trebuchet MS"/>
                <a:cs typeface="Trebuchet MS"/>
                <a:sym typeface="Trebuchet MS"/>
              </a:rPr>
              <a:t>Answers to these questions will help DHS align resources and needed services, as well as target further outreach.</a:t>
            </a:r>
            <a:endParaRPr/>
          </a:p>
        </p:txBody>
      </p:sp>
      <p:sp>
        <p:nvSpPr>
          <p:cNvPr id="439" name="Google Shape;439;p68"/>
          <p:cNvSpPr txBox="1"/>
          <p:nvPr>
            <p:ph type="title"/>
          </p:nvPr>
        </p:nvSpPr>
        <p:spPr>
          <a:xfrm>
            <a:off x="414867" y="-83608"/>
            <a:ext cx="797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600" u="none" cap="none" strike="noStrike">
                <a:solidFill>
                  <a:schemeClr val="dk2"/>
                </a:solidFill>
                <a:latin typeface="Raleway"/>
                <a:ea typeface="Raleway"/>
                <a:cs typeface="Raleway"/>
                <a:sym typeface="Raleway"/>
              </a:rPr>
              <a:t>Research Questions</a:t>
            </a:r>
            <a:endParaRPr b="1" i="0" sz="3600" u="none" cap="none" strike="noStrike">
              <a:solidFill>
                <a:schemeClr val="dk2"/>
              </a:solidFill>
              <a:latin typeface="Raleway"/>
              <a:ea typeface="Raleway"/>
              <a:cs typeface="Raleway"/>
              <a:sym typeface="Raleway"/>
            </a:endParaRPr>
          </a:p>
        </p:txBody>
      </p:sp>
      <p:pic>
        <p:nvPicPr>
          <p:cNvPr id="440" name="Google Shape;440;p68"/>
          <p:cNvPicPr preferRelativeResize="0"/>
          <p:nvPr/>
        </p:nvPicPr>
        <p:blipFill rotWithShape="1">
          <a:blip r:embed="rId3">
            <a:alphaModFix/>
          </a:blip>
          <a:srcRect b="0" l="0" r="0" t="0"/>
          <a:stretch/>
        </p:blipFill>
        <p:spPr>
          <a:xfrm>
            <a:off x="8930641" y="1072904"/>
            <a:ext cx="2357966" cy="1571977"/>
          </a:xfrm>
          <a:prstGeom prst="rect">
            <a:avLst/>
          </a:prstGeom>
          <a:noFill/>
          <a:ln>
            <a:noFill/>
          </a:ln>
        </p:spPr>
      </p:pic>
      <p:pic>
        <p:nvPicPr>
          <p:cNvPr id="441" name="Google Shape;441;p68"/>
          <p:cNvPicPr preferRelativeResize="0"/>
          <p:nvPr/>
        </p:nvPicPr>
        <p:blipFill rotWithShape="1">
          <a:blip r:embed="rId4">
            <a:alphaModFix/>
          </a:blip>
          <a:srcRect b="0" l="0" r="0" t="0"/>
          <a:stretch/>
        </p:blipFill>
        <p:spPr>
          <a:xfrm>
            <a:off x="8930641" y="2763520"/>
            <a:ext cx="2367195" cy="1578130"/>
          </a:xfrm>
          <a:prstGeom prst="rect">
            <a:avLst/>
          </a:prstGeom>
          <a:noFill/>
          <a:ln>
            <a:noFill/>
          </a:ln>
        </p:spPr>
      </p:pic>
      <p:pic>
        <p:nvPicPr>
          <p:cNvPr id="442" name="Google Shape;442;p68"/>
          <p:cNvPicPr preferRelativeResize="0"/>
          <p:nvPr/>
        </p:nvPicPr>
        <p:blipFill rotWithShape="1">
          <a:blip r:embed="rId5">
            <a:alphaModFix/>
          </a:blip>
          <a:srcRect b="0" l="0" r="0" t="0"/>
          <a:stretch/>
        </p:blipFill>
        <p:spPr>
          <a:xfrm>
            <a:off x="8930641" y="4460289"/>
            <a:ext cx="2390861" cy="159390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9"/>
          <p:cNvSpPr txBox="1"/>
          <p:nvPr>
            <p:ph idx="1" type="body"/>
          </p:nvPr>
        </p:nvSpPr>
        <p:spPr>
          <a:xfrm>
            <a:off x="516467" y="1114685"/>
            <a:ext cx="8212666" cy="4351338"/>
          </a:xfrm>
          <a:prstGeom prst="rect">
            <a:avLst/>
          </a:prstGeom>
          <a:noFill/>
          <a:ln>
            <a:noFill/>
          </a:ln>
        </p:spPr>
        <p:txBody>
          <a:bodyPr anchorCtr="0" anchor="t" bIns="45700" lIns="91425" spcFirstLastPara="1" rIns="91425" wrap="square" tIns="45700">
            <a:noAutofit/>
          </a:bodyPr>
          <a:lstStyle/>
          <a:p>
            <a:pPr indent="-228600" lvl="1" marL="685800" marR="0" rtl="0" algn="l">
              <a:lnSpc>
                <a:spcPct val="90000"/>
              </a:lnSpc>
              <a:spcBef>
                <a:spcPts val="0"/>
              </a:spcBef>
              <a:spcAft>
                <a:spcPts val="0"/>
              </a:spcAft>
              <a:buClr>
                <a:srgbClr val="7F7F7F"/>
              </a:buClr>
              <a:buSzPts val="2800"/>
              <a:buFont typeface="Arial"/>
              <a:buChar char="•"/>
            </a:pPr>
            <a:r>
              <a:rPr b="0" i="0" lang="en-US" sz="2800" u="none" cap="none" strike="noStrike">
                <a:solidFill>
                  <a:srgbClr val="7F7F7F"/>
                </a:solidFill>
                <a:latin typeface="Trebuchet MS"/>
                <a:ea typeface="Trebuchet MS"/>
                <a:cs typeface="Trebuchet MS"/>
                <a:sym typeface="Trebuchet MS"/>
              </a:rPr>
              <a:t>Demonstrate Probabilistic Data Federation between two DHS systems not typically linked (e.g. State and Local Systems)</a:t>
            </a:r>
            <a:endParaRPr/>
          </a:p>
          <a:p>
            <a:pPr indent="-228600" lvl="1" marL="685800" marR="0" rtl="0" algn="l">
              <a:lnSpc>
                <a:spcPct val="90000"/>
              </a:lnSpc>
              <a:spcBef>
                <a:spcPts val="5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Demonstrate PRIVACY PROTECTED Probabilistic Data Federation between two DHS systems not </a:t>
            </a:r>
            <a:r>
              <a:rPr b="1" i="0" lang="en-US" sz="2800" u="none" cap="none" strike="noStrike">
                <a:solidFill>
                  <a:schemeClr val="dk2"/>
                </a:solidFill>
                <a:latin typeface="Trebuchet MS"/>
                <a:ea typeface="Trebuchet MS"/>
                <a:cs typeface="Trebuchet MS"/>
                <a:sym typeface="Trebuchet MS"/>
              </a:rPr>
              <a:t>allowed</a:t>
            </a:r>
            <a:r>
              <a:rPr b="0" i="0" lang="en-US" sz="2800" u="none" cap="none" strike="noStrike">
                <a:solidFill>
                  <a:schemeClr val="dk2"/>
                </a:solidFill>
                <a:latin typeface="Trebuchet MS"/>
                <a:ea typeface="Trebuchet MS"/>
                <a:cs typeface="Trebuchet MS"/>
                <a:sym typeface="Trebuchet MS"/>
              </a:rPr>
              <a:t> to link (e.g. Systems protected by different privacy laws)</a:t>
            </a:r>
            <a:endParaRPr/>
          </a:p>
          <a:p>
            <a:pPr indent="-228600" lvl="1" marL="685800" marR="0" rtl="0" algn="l">
              <a:lnSpc>
                <a:spcPct val="90000"/>
              </a:lnSpc>
              <a:spcBef>
                <a:spcPts val="500"/>
              </a:spcBef>
              <a:spcAft>
                <a:spcPts val="0"/>
              </a:spcAft>
              <a:buClr>
                <a:srgbClr val="7F7F7F"/>
              </a:buClr>
              <a:buSzPts val="2800"/>
              <a:buFont typeface="Arial"/>
              <a:buChar char="•"/>
            </a:pPr>
            <a:r>
              <a:rPr b="0" i="0" lang="en-US" sz="2800" u="none" cap="none" strike="noStrike">
                <a:solidFill>
                  <a:srgbClr val="7F7F7F"/>
                </a:solidFill>
                <a:latin typeface="Trebuchet MS"/>
                <a:ea typeface="Trebuchet MS"/>
                <a:cs typeface="Trebuchet MS"/>
                <a:sym typeface="Trebuchet MS"/>
              </a:rPr>
              <a:t>Profile and prepare linked data sets for exploration</a:t>
            </a:r>
            <a:endParaRPr b="0" i="0" sz="2800" u="none" cap="none" strike="noStrike">
              <a:solidFill>
                <a:srgbClr val="7F7F7F"/>
              </a:solidFill>
              <a:latin typeface="Trebuchet MS"/>
              <a:ea typeface="Trebuchet MS"/>
              <a:cs typeface="Trebuchet MS"/>
              <a:sym typeface="Trebuchet MS"/>
            </a:endParaRPr>
          </a:p>
          <a:p>
            <a:pPr indent="-228600" lvl="1" marL="685800" marR="0" rtl="0" algn="l">
              <a:lnSpc>
                <a:spcPct val="90000"/>
              </a:lnSpc>
              <a:spcBef>
                <a:spcPts val="5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Characterize Human Service Clients in a way that has never been done before!</a:t>
            </a:r>
            <a:endParaRPr/>
          </a:p>
          <a:p>
            <a:pPr indent="-50800" lvl="1" marL="685800" marR="0" rtl="0" algn="l">
              <a:lnSpc>
                <a:spcPct val="90000"/>
              </a:lnSpc>
              <a:spcBef>
                <a:spcPts val="5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1" marL="685800" marR="0" rtl="0" algn="l">
              <a:lnSpc>
                <a:spcPct val="90000"/>
              </a:lnSpc>
              <a:spcBef>
                <a:spcPts val="5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p:txBody>
      </p:sp>
      <p:sp>
        <p:nvSpPr>
          <p:cNvPr id="449" name="Google Shape;449;p69"/>
          <p:cNvSpPr txBox="1"/>
          <p:nvPr>
            <p:ph type="title"/>
          </p:nvPr>
        </p:nvSpPr>
        <p:spPr>
          <a:xfrm>
            <a:off x="516467" y="261832"/>
            <a:ext cx="797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600" u="none" cap="none" strike="noStrike">
                <a:solidFill>
                  <a:schemeClr val="dk2"/>
                </a:solidFill>
                <a:latin typeface="Raleway"/>
                <a:ea typeface="Raleway"/>
                <a:cs typeface="Raleway"/>
                <a:sym typeface="Raleway"/>
              </a:rPr>
              <a:t>Project Goals &amp; Deliverables</a:t>
            </a:r>
            <a:br>
              <a:rPr b="1" i="0" lang="en-US" sz="3600" u="none" cap="none" strike="noStrike">
                <a:solidFill>
                  <a:schemeClr val="dk2"/>
                </a:solidFill>
                <a:latin typeface="Raleway"/>
                <a:ea typeface="Raleway"/>
                <a:cs typeface="Raleway"/>
                <a:sym typeface="Raleway"/>
              </a:rPr>
            </a:br>
            <a:endParaRPr b="1" i="0" sz="3600" u="none" cap="none" strike="noStrike">
              <a:solidFill>
                <a:schemeClr val="dk2"/>
              </a:solidFill>
              <a:latin typeface="Raleway"/>
              <a:ea typeface="Raleway"/>
              <a:cs typeface="Raleway"/>
              <a:sym typeface="Raleway"/>
            </a:endParaRPr>
          </a:p>
        </p:txBody>
      </p:sp>
      <p:pic>
        <p:nvPicPr>
          <p:cNvPr id="450" name="Google Shape;450;p69"/>
          <p:cNvPicPr preferRelativeResize="0"/>
          <p:nvPr/>
        </p:nvPicPr>
        <p:blipFill rotWithShape="1">
          <a:blip r:embed="rId3">
            <a:alphaModFix/>
          </a:blip>
          <a:srcRect b="0" l="0" r="0" t="0"/>
          <a:stretch/>
        </p:blipFill>
        <p:spPr>
          <a:xfrm>
            <a:off x="8930641" y="1072904"/>
            <a:ext cx="2357966" cy="1571977"/>
          </a:xfrm>
          <a:prstGeom prst="rect">
            <a:avLst/>
          </a:prstGeom>
          <a:noFill/>
          <a:ln>
            <a:noFill/>
          </a:ln>
        </p:spPr>
      </p:pic>
      <p:pic>
        <p:nvPicPr>
          <p:cNvPr id="451" name="Google Shape;451;p69"/>
          <p:cNvPicPr preferRelativeResize="0"/>
          <p:nvPr/>
        </p:nvPicPr>
        <p:blipFill rotWithShape="1">
          <a:blip r:embed="rId4">
            <a:alphaModFix/>
          </a:blip>
          <a:srcRect b="0" l="0" r="0" t="0"/>
          <a:stretch/>
        </p:blipFill>
        <p:spPr>
          <a:xfrm>
            <a:off x="8930641" y="2763520"/>
            <a:ext cx="2367195" cy="1578130"/>
          </a:xfrm>
          <a:prstGeom prst="rect">
            <a:avLst/>
          </a:prstGeom>
          <a:noFill/>
          <a:ln>
            <a:noFill/>
          </a:ln>
        </p:spPr>
      </p:pic>
      <p:pic>
        <p:nvPicPr>
          <p:cNvPr id="452" name="Google Shape;452;p69"/>
          <p:cNvPicPr preferRelativeResize="0"/>
          <p:nvPr/>
        </p:nvPicPr>
        <p:blipFill rotWithShape="1">
          <a:blip r:embed="rId5">
            <a:alphaModFix/>
          </a:blip>
          <a:srcRect b="0" l="0" r="0" t="0"/>
          <a:stretch/>
        </p:blipFill>
        <p:spPr>
          <a:xfrm>
            <a:off x="8930641" y="4460289"/>
            <a:ext cx="2390861" cy="159390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56" name="Shape 456"/>
        <p:cNvGrpSpPr/>
        <p:nvPr/>
      </p:nvGrpSpPr>
      <p:grpSpPr>
        <a:xfrm>
          <a:off x="0" y="0"/>
          <a:ext cx="0" cy="0"/>
          <a:chOff x="0" y="0"/>
          <a:chExt cx="0" cy="0"/>
        </a:xfrm>
      </p:grpSpPr>
      <p:sp>
        <p:nvSpPr>
          <p:cNvPr id="457" name="Google Shape;457;p70"/>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How many people on the beach?</a:t>
            </a:r>
            <a:endParaRPr b="1" i="0" sz="3200" u="none" cap="none" strike="noStrike">
              <a:solidFill>
                <a:schemeClr val="dk2"/>
              </a:solidFill>
              <a:latin typeface="Raleway"/>
              <a:ea typeface="Raleway"/>
              <a:cs typeface="Raleway"/>
              <a:sym typeface="Raleway"/>
            </a:endParaRPr>
          </a:p>
        </p:txBody>
      </p:sp>
      <p:sp>
        <p:nvSpPr>
          <p:cNvPr id="458" name="Google Shape;458;p70"/>
          <p:cNvSpPr txBox="1"/>
          <p:nvPr>
            <p:ph idx="1" type="subTitle"/>
          </p:nvPr>
        </p:nvSpPr>
        <p:spPr>
          <a:xfrm>
            <a:off x="443754" y="4010817"/>
            <a:ext cx="6884894" cy="16557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t>
            </a:r>
            <a:r>
              <a:rPr b="0" i="0" lang="en-US" sz="2400" u="none" cap="none" strike="noStrike">
                <a:solidFill>
                  <a:schemeClr val="dk2"/>
                </a:solidFill>
                <a:latin typeface="Trebuchet MS"/>
                <a:ea typeface="Trebuchet MS"/>
                <a:cs typeface="Trebuchet MS"/>
                <a:sym typeface="Trebuchet MS"/>
              </a:rPr>
              <a:t>Dave Higdon</a:t>
            </a:r>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0" i="0" lang="en-US" sz="2400" u="none" cap="none" strike="noStrike">
                <a:solidFill>
                  <a:schemeClr val="dk2"/>
                </a:solidFill>
                <a:latin typeface="Trebuchet MS"/>
                <a:ea typeface="Trebuchet MS"/>
                <a:cs typeface="Trebuchet MS"/>
                <a:sym typeface="Trebuchet MS"/>
              </a:rPr>
              <a:t>City of San Diego Lifeguards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3">
            <a:alphaModFix/>
          </a:blip>
          <a:srcRect b="0" l="0" r="0" t="0"/>
          <a:stretch/>
        </p:blipFill>
        <p:spPr>
          <a:xfrm>
            <a:off x="1652187" y="0"/>
            <a:ext cx="8887626"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1"/>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600" u="none" cap="none" strike="noStrike">
                <a:solidFill>
                  <a:schemeClr val="dk2"/>
                </a:solidFill>
                <a:latin typeface="Raleway"/>
                <a:ea typeface="Raleway"/>
                <a:cs typeface="Raleway"/>
                <a:sym typeface="Raleway"/>
              </a:rPr>
              <a:t>How many people on the beach?</a:t>
            </a:r>
            <a:endParaRPr/>
          </a:p>
        </p:txBody>
      </p:sp>
      <p:sp>
        <p:nvSpPr>
          <p:cNvPr id="464" name="Google Shape;464;p71"/>
          <p:cNvSpPr txBox="1"/>
          <p:nvPr>
            <p:ph idx="1" type="body"/>
          </p:nvPr>
        </p:nvSpPr>
        <p:spPr>
          <a:xfrm>
            <a:off x="443755" y="1178599"/>
            <a:ext cx="11322422" cy="51219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2"/>
              </a:buClr>
              <a:buSzPts val="2590"/>
              <a:buFont typeface="Arial"/>
              <a:buChar char="•"/>
            </a:pPr>
            <a:r>
              <a:rPr b="0" i="0" lang="en-US" sz="2590" u="none" cap="none" strike="noStrike">
                <a:solidFill>
                  <a:schemeClr val="dk2"/>
                </a:solidFill>
                <a:latin typeface="Trebuchet MS"/>
                <a:ea typeface="Trebuchet MS"/>
                <a:cs typeface="Trebuchet MS"/>
                <a:sym typeface="Trebuchet MS"/>
              </a:rPr>
              <a:t>They want to estimate how many people use the beach on a given day.</a:t>
            </a:r>
            <a:endParaRPr/>
          </a:p>
          <a:p>
            <a:pPr indent="-228600" lvl="1" marL="685800" marR="0" rtl="0" algn="l">
              <a:lnSpc>
                <a:spcPct val="80000"/>
              </a:lnSpc>
              <a:spcBef>
                <a:spcPts val="500"/>
              </a:spcBef>
              <a:spcAft>
                <a:spcPts val="0"/>
              </a:spcAft>
              <a:buClr>
                <a:schemeClr val="dk2"/>
              </a:buClr>
              <a:buSzPts val="2220"/>
              <a:buFont typeface="Arial"/>
              <a:buChar char="•"/>
            </a:pPr>
            <a:r>
              <a:rPr b="0" i="0" lang="en-US" sz="2220" u="none" cap="none" strike="noStrike">
                <a:solidFill>
                  <a:schemeClr val="dk2"/>
                </a:solidFill>
                <a:latin typeface="Trebuchet MS"/>
                <a:ea typeface="Trebuchet MS"/>
                <a:cs typeface="Trebuchet MS"/>
                <a:sym typeface="Trebuchet MS"/>
              </a:rPr>
              <a:t>Would like the estimation approach to be easy, but relatively accurate</a:t>
            </a:r>
            <a:endParaRPr/>
          </a:p>
          <a:p>
            <a:pPr indent="-228600" lvl="1" marL="685800" marR="0" rtl="0" algn="l">
              <a:lnSpc>
                <a:spcPct val="80000"/>
              </a:lnSpc>
              <a:spcBef>
                <a:spcPts val="500"/>
              </a:spcBef>
              <a:spcAft>
                <a:spcPts val="0"/>
              </a:spcAft>
              <a:buClr>
                <a:schemeClr val="dk2"/>
              </a:buClr>
              <a:buSzPts val="2220"/>
              <a:buFont typeface="Arial"/>
              <a:buChar char="•"/>
            </a:pPr>
            <a:r>
              <a:rPr b="0" i="0" lang="en-US" sz="2220" u="none" cap="none" strike="noStrike">
                <a:solidFill>
                  <a:schemeClr val="dk2"/>
                </a:solidFill>
                <a:latin typeface="Trebuchet MS"/>
                <a:ea typeface="Trebuchet MS"/>
                <a:cs typeface="Trebuchet MS"/>
                <a:sym typeface="Trebuchet MS"/>
              </a:rPr>
              <a:t>They have 7 different beaches they need the counts for</a:t>
            </a:r>
            <a:endParaRPr/>
          </a:p>
          <a:p>
            <a:pPr indent="-228600" lvl="0" marL="228600" marR="0" rtl="0" algn="l">
              <a:lnSpc>
                <a:spcPct val="80000"/>
              </a:lnSpc>
              <a:spcBef>
                <a:spcPts val="1000"/>
              </a:spcBef>
              <a:spcAft>
                <a:spcPts val="0"/>
              </a:spcAft>
              <a:buClr>
                <a:schemeClr val="dk2"/>
              </a:buClr>
              <a:buSzPts val="2590"/>
              <a:buFont typeface="Arial"/>
              <a:buChar char="•"/>
            </a:pPr>
            <a:r>
              <a:rPr b="0" i="0" lang="en-US" sz="2590" u="none" cap="none" strike="noStrike">
                <a:solidFill>
                  <a:schemeClr val="dk2"/>
                </a:solidFill>
                <a:latin typeface="Trebuchet MS"/>
                <a:ea typeface="Trebuchet MS"/>
                <a:cs typeface="Trebuchet MS"/>
                <a:sym typeface="Trebuchet MS"/>
              </a:rPr>
              <a:t>One approach, use photos taken from the main lifeguard station to estimate how many people are on the beach at the time the photo was taken.</a:t>
            </a:r>
            <a:endParaRPr/>
          </a:p>
          <a:p>
            <a:pPr indent="-228600" lvl="1" marL="685800" marR="0" rtl="0" algn="l">
              <a:lnSpc>
                <a:spcPct val="80000"/>
              </a:lnSpc>
              <a:spcBef>
                <a:spcPts val="500"/>
              </a:spcBef>
              <a:spcAft>
                <a:spcPts val="0"/>
              </a:spcAft>
              <a:buClr>
                <a:schemeClr val="dk2"/>
              </a:buClr>
              <a:buSzPts val="2220"/>
              <a:buFont typeface="Arial"/>
              <a:buChar char="•"/>
            </a:pPr>
            <a:r>
              <a:rPr b="0" i="0" lang="en-US" sz="2220" u="none" cap="none" strike="noStrike">
                <a:solidFill>
                  <a:schemeClr val="dk2"/>
                </a:solidFill>
                <a:latin typeface="Trebuchet MS"/>
                <a:ea typeface="Trebuchet MS"/>
                <a:cs typeface="Trebuchet MS"/>
                <a:sym typeface="Trebuchet MS"/>
              </a:rPr>
              <a:t>Would like to use machine learning methods to:</a:t>
            </a:r>
            <a:endParaRPr/>
          </a:p>
          <a:p>
            <a:pPr indent="-228600" lvl="2" marL="1143000" marR="0" rtl="0" algn="l">
              <a:lnSpc>
                <a:spcPct val="80000"/>
              </a:lnSpc>
              <a:spcBef>
                <a:spcPts val="500"/>
              </a:spcBef>
              <a:spcAft>
                <a:spcPts val="0"/>
              </a:spcAft>
              <a:buClr>
                <a:schemeClr val="dk2"/>
              </a:buClr>
              <a:buSzPts val="1850"/>
              <a:buFont typeface="Arial"/>
              <a:buChar char="•"/>
            </a:pPr>
            <a:r>
              <a:rPr b="0" i="0" lang="en-US" sz="1850" u="none" cap="none" strike="noStrike">
                <a:solidFill>
                  <a:schemeClr val="dk2"/>
                </a:solidFill>
                <a:latin typeface="Trebuchet MS"/>
                <a:ea typeface="Trebuchet MS"/>
                <a:cs typeface="Trebuchet MS"/>
                <a:sym typeface="Trebuchet MS"/>
              </a:rPr>
              <a:t>Count number of people in the identified region</a:t>
            </a:r>
            <a:endParaRPr/>
          </a:p>
          <a:p>
            <a:pPr indent="-228600" lvl="2" marL="1143000" marR="0" rtl="0" algn="l">
              <a:lnSpc>
                <a:spcPct val="80000"/>
              </a:lnSpc>
              <a:spcBef>
                <a:spcPts val="500"/>
              </a:spcBef>
              <a:spcAft>
                <a:spcPts val="0"/>
              </a:spcAft>
              <a:buClr>
                <a:schemeClr val="dk2"/>
              </a:buClr>
              <a:buSzPts val="1850"/>
              <a:buFont typeface="Arial"/>
              <a:buChar char="•"/>
            </a:pPr>
            <a:r>
              <a:rPr b="0" i="0" lang="en-US" sz="1850" u="none" cap="none" strike="noStrike">
                <a:solidFill>
                  <a:schemeClr val="dk2"/>
                </a:solidFill>
                <a:latin typeface="Trebuchet MS"/>
                <a:ea typeface="Trebuchet MS"/>
                <a:cs typeface="Trebuchet MS"/>
                <a:sym typeface="Trebuchet MS"/>
              </a:rPr>
              <a:t>Automatically identify an area over which to count people</a:t>
            </a:r>
            <a:endParaRPr/>
          </a:p>
          <a:p>
            <a:pPr indent="-228600" lvl="2" marL="1143000" marR="0" rtl="0" algn="l">
              <a:lnSpc>
                <a:spcPct val="80000"/>
              </a:lnSpc>
              <a:spcBef>
                <a:spcPts val="500"/>
              </a:spcBef>
              <a:spcAft>
                <a:spcPts val="0"/>
              </a:spcAft>
              <a:buClr>
                <a:schemeClr val="dk2"/>
              </a:buClr>
              <a:buSzPts val="1850"/>
              <a:buFont typeface="Arial"/>
              <a:buChar char="•"/>
            </a:pPr>
            <a:r>
              <a:rPr b="0" i="0" lang="en-US" sz="1850" u="none" cap="none" strike="noStrike">
                <a:solidFill>
                  <a:schemeClr val="dk2"/>
                </a:solidFill>
                <a:latin typeface="Trebuchet MS"/>
                <a:ea typeface="Trebuchet MS"/>
                <a:cs typeface="Trebuchet MS"/>
                <a:sym typeface="Trebuchet MS"/>
              </a:rPr>
              <a:t>Given the region and the count, provide an estimate of the total on the beach.</a:t>
            </a:r>
            <a:endParaRPr/>
          </a:p>
          <a:p>
            <a:pPr indent="-228600" lvl="1" marL="685800" marR="0" rtl="0" algn="l">
              <a:lnSpc>
                <a:spcPct val="80000"/>
              </a:lnSpc>
              <a:spcBef>
                <a:spcPts val="500"/>
              </a:spcBef>
              <a:spcAft>
                <a:spcPts val="0"/>
              </a:spcAft>
              <a:buClr>
                <a:schemeClr val="dk2"/>
              </a:buClr>
              <a:buSzPts val="2220"/>
              <a:buFont typeface="Arial"/>
              <a:buChar char="•"/>
            </a:pPr>
            <a:r>
              <a:rPr b="0" i="0" lang="en-US" sz="2220" u="none" cap="none" strike="noStrike">
                <a:solidFill>
                  <a:schemeClr val="dk2"/>
                </a:solidFill>
                <a:latin typeface="Trebuchet MS"/>
                <a:ea typeface="Trebuchet MS"/>
                <a:cs typeface="Trebuchet MS"/>
                <a:sym typeface="Trebuchet MS"/>
              </a:rPr>
              <a:t>How do we use ML (or other analytics) to count people in the photo?</a:t>
            </a:r>
            <a:endParaRPr/>
          </a:p>
          <a:p>
            <a:pPr indent="-228600" lvl="1" marL="685800" marR="0" rtl="0" algn="l">
              <a:lnSpc>
                <a:spcPct val="80000"/>
              </a:lnSpc>
              <a:spcBef>
                <a:spcPts val="500"/>
              </a:spcBef>
              <a:spcAft>
                <a:spcPts val="0"/>
              </a:spcAft>
              <a:buClr>
                <a:schemeClr val="dk2"/>
              </a:buClr>
              <a:buSzPts val="2220"/>
              <a:buFont typeface="Arial"/>
              <a:buChar char="•"/>
            </a:pPr>
            <a:r>
              <a:rPr b="0" i="0" lang="en-US" sz="2220" u="none" cap="none" strike="noStrike">
                <a:solidFill>
                  <a:schemeClr val="dk2"/>
                </a:solidFill>
                <a:latin typeface="Trebuchet MS"/>
                <a:ea typeface="Trebuchet MS"/>
                <a:cs typeface="Trebuchet MS"/>
                <a:sym typeface="Trebuchet MS"/>
              </a:rPr>
              <a:t>How many photos are required?</a:t>
            </a:r>
            <a:endParaRPr/>
          </a:p>
          <a:p>
            <a:pPr indent="-228600" lvl="1" marL="685800" marR="0" rtl="0" algn="l">
              <a:lnSpc>
                <a:spcPct val="80000"/>
              </a:lnSpc>
              <a:spcBef>
                <a:spcPts val="500"/>
              </a:spcBef>
              <a:spcAft>
                <a:spcPts val="0"/>
              </a:spcAft>
              <a:buClr>
                <a:schemeClr val="dk2"/>
              </a:buClr>
              <a:buSzPts val="2220"/>
              <a:buFont typeface="Arial"/>
              <a:buChar char="•"/>
            </a:pPr>
            <a:r>
              <a:rPr b="0" i="0" lang="en-US" sz="2220" u="none" cap="none" strike="noStrike">
                <a:solidFill>
                  <a:schemeClr val="dk2"/>
                </a:solidFill>
                <a:latin typeface="Trebuchet MS"/>
                <a:ea typeface="Trebuchet MS"/>
                <a:cs typeface="Trebuchet MS"/>
                <a:sym typeface="Trebuchet MS"/>
              </a:rPr>
              <a:t>How much training is needed for ML approach to work?</a:t>
            </a:r>
            <a:endParaRPr/>
          </a:p>
          <a:p>
            <a:pPr indent="-228600" lvl="1" marL="685800" marR="0" rtl="0" algn="l">
              <a:lnSpc>
                <a:spcPct val="80000"/>
              </a:lnSpc>
              <a:spcBef>
                <a:spcPts val="500"/>
              </a:spcBef>
              <a:spcAft>
                <a:spcPts val="0"/>
              </a:spcAft>
              <a:buClr>
                <a:schemeClr val="dk2"/>
              </a:buClr>
              <a:buSzPts val="2220"/>
              <a:buFont typeface="Arial"/>
              <a:buChar char="•"/>
            </a:pPr>
            <a:r>
              <a:rPr b="0" i="0" lang="en-US" sz="2220" u="none" cap="none" strike="noStrike">
                <a:solidFill>
                  <a:schemeClr val="dk2"/>
                </a:solidFill>
                <a:latin typeface="Trebuchet MS"/>
                <a:ea typeface="Trebuchet MS"/>
                <a:cs typeface="Trebuchet MS"/>
                <a:sym typeface="Trebuchet MS"/>
              </a:rPr>
              <a:t>Can we make an app that automatically does this, producing a crowd estimate (with uncertainty bounds)?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descr="IMG_0335.JPG" id="469" name="Google Shape;469;p72"/>
          <p:cNvPicPr preferRelativeResize="0"/>
          <p:nvPr/>
        </p:nvPicPr>
        <p:blipFill rotWithShape="1">
          <a:blip r:embed="rId3">
            <a:alphaModFix/>
          </a:blip>
          <a:srcRect b="0" l="0" r="0" t="0"/>
          <a:stretch/>
        </p:blipFill>
        <p:spPr>
          <a:xfrm>
            <a:off x="1" y="0"/>
            <a:ext cx="5864705" cy="3298896"/>
          </a:xfrm>
          <a:prstGeom prst="rect">
            <a:avLst/>
          </a:prstGeom>
          <a:noFill/>
          <a:ln>
            <a:noFill/>
          </a:ln>
        </p:spPr>
      </p:pic>
      <p:pic>
        <p:nvPicPr>
          <p:cNvPr id="470" name="Google Shape;470;p72"/>
          <p:cNvPicPr preferRelativeResize="0"/>
          <p:nvPr/>
        </p:nvPicPr>
        <p:blipFill rotWithShape="1">
          <a:blip r:embed="rId4">
            <a:alphaModFix/>
          </a:blip>
          <a:srcRect b="0" l="0" r="0" t="0"/>
          <a:stretch/>
        </p:blipFill>
        <p:spPr>
          <a:xfrm>
            <a:off x="6067905" y="0"/>
            <a:ext cx="5864704" cy="3298896"/>
          </a:xfrm>
          <a:prstGeom prst="rect">
            <a:avLst/>
          </a:prstGeom>
          <a:noFill/>
          <a:ln>
            <a:noFill/>
          </a:ln>
        </p:spPr>
      </p:pic>
      <p:pic>
        <p:nvPicPr>
          <p:cNvPr id="471" name="Google Shape;471;p72"/>
          <p:cNvPicPr preferRelativeResize="0"/>
          <p:nvPr/>
        </p:nvPicPr>
        <p:blipFill rotWithShape="1">
          <a:blip r:embed="rId5">
            <a:alphaModFix/>
          </a:blip>
          <a:srcRect b="0" l="0" r="0" t="0"/>
          <a:stretch/>
        </p:blipFill>
        <p:spPr>
          <a:xfrm>
            <a:off x="0" y="3451296"/>
            <a:ext cx="5864704" cy="3298896"/>
          </a:xfrm>
          <a:prstGeom prst="rect">
            <a:avLst/>
          </a:prstGeom>
          <a:noFill/>
          <a:ln>
            <a:noFill/>
          </a:ln>
        </p:spPr>
      </p:pic>
      <p:pic>
        <p:nvPicPr>
          <p:cNvPr id="472" name="Google Shape;472;p72"/>
          <p:cNvPicPr preferRelativeResize="0"/>
          <p:nvPr/>
        </p:nvPicPr>
        <p:blipFill rotWithShape="1">
          <a:blip r:embed="rId6">
            <a:alphaModFix/>
          </a:blip>
          <a:srcRect b="0" l="0" r="0" t="0"/>
          <a:stretch/>
        </p:blipFill>
        <p:spPr>
          <a:xfrm>
            <a:off x="6067905" y="3449311"/>
            <a:ext cx="5864704" cy="3298896"/>
          </a:xfrm>
          <a:prstGeom prst="rect">
            <a:avLst/>
          </a:prstGeom>
          <a:noFill/>
          <a:ln>
            <a:noFill/>
          </a:ln>
        </p:spPr>
      </p:pic>
      <p:sp>
        <p:nvSpPr>
          <p:cNvPr id="473" name="Google Shape;473;p72"/>
          <p:cNvSpPr txBox="1"/>
          <p:nvPr>
            <p:ph type="title"/>
          </p:nvPr>
        </p:nvSpPr>
        <p:spPr>
          <a:xfrm>
            <a:off x="609600" y="-99615"/>
            <a:ext cx="10972800" cy="9011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4B081"/>
              </a:buClr>
              <a:buFont typeface="Raleway"/>
              <a:buNone/>
            </a:pPr>
            <a:r>
              <a:rPr b="1" i="0" lang="en-US" sz="5400" u="none" cap="none" strike="noStrike">
                <a:solidFill>
                  <a:srgbClr val="F4B081"/>
                </a:solidFill>
                <a:latin typeface="Raleway"/>
                <a:ea typeface="Raleway"/>
                <a:cs typeface="Raleway"/>
                <a:sym typeface="Raleway"/>
              </a:rPr>
              <a:t>Photos from main PB tower</a:t>
            </a:r>
            <a:endParaRPr b="1" i="0" sz="5400" u="none" cap="none" strike="noStrike">
              <a:solidFill>
                <a:srgbClr val="F4B081"/>
              </a:solidFill>
              <a:latin typeface="Raleway"/>
              <a:ea typeface="Raleway"/>
              <a:cs typeface="Raleway"/>
              <a:sym typeface="Raleway"/>
            </a:endParaRPr>
          </a:p>
        </p:txBody>
      </p:sp>
      <p:sp>
        <p:nvSpPr>
          <p:cNvPr id="474" name="Google Shape;474;p72"/>
          <p:cNvSpPr txBox="1"/>
          <p:nvPr/>
        </p:nvSpPr>
        <p:spPr>
          <a:xfrm>
            <a:off x="6740850" y="5588000"/>
            <a:ext cx="5394960" cy="1056641"/>
          </a:xfrm>
          <a:prstGeom prst="rect">
            <a:avLst/>
          </a:prstGeom>
          <a:noFill/>
          <a:ln>
            <a:noFill/>
          </a:ln>
        </p:spPr>
        <p:txBody>
          <a:bodyPr anchorCtr="0" anchor="t" bIns="45700" lIns="91425" spcFirstLastPara="1" rIns="91425" wrap="square" tIns="45700">
            <a:noAutofit/>
          </a:bodyPr>
          <a:lstStyle/>
          <a:p>
            <a:pPr indent="-228600" lvl="0" marL="228600" marR="0" rtl="0" algn="l">
              <a:lnSpc>
                <a:spcPct val="70000"/>
              </a:lnSpc>
              <a:spcBef>
                <a:spcPts val="0"/>
              </a:spcBef>
              <a:spcAft>
                <a:spcPts val="0"/>
              </a:spcAft>
              <a:buClr>
                <a:srgbClr val="FF0000"/>
              </a:buClr>
              <a:buSzPts val="2590"/>
              <a:buFont typeface="Arial"/>
              <a:buChar char="•"/>
            </a:pPr>
            <a:r>
              <a:rPr lang="en-US" sz="2590">
                <a:solidFill>
                  <a:srgbClr val="FF0000"/>
                </a:solidFill>
                <a:latin typeface="Trebuchet MS"/>
                <a:ea typeface="Trebuchet MS"/>
                <a:cs typeface="Trebuchet MS"/>
                <a:sym typeface="Trebuchet MS"/>
              </a:rPr>
              <a:t>Will have additional times of day to use as a ground truth</a:t>
            </a:r>
            <a:endParaRPr/>
          </a:p>
          <a:p>
            <a:pPr indent="0" lvl="0" marL="0" marR="0" rtl="0" algn="ctr">
              <a:lnSpc>
                <a:spcPct val="70000"/>
              </a:lnSpc>
              <a:spcBef>
                <a:spcPts val="1000"/>
              </a:spcBef>
              <a:spcAft>
                <a:spcPts val="0"/>
              </a:spcAft>
              <a:buClr>
                <a:srgbClr val="7030A0"/>
              </a:buClr>
              <a:buFont typeface="Arial"/>
              <a:buNone/>
            </a:pPr>
            <a:r>
              <a:rPr lang="en-US" sz="2590">
                <a:solidFill>
                  <a:srgbClr val="7030A0"/>
                </a:solidFill>
                <a:latin typeface="Trebuchet MS"/>
                <a:ea typeface="Trebuchet MS"/>
                <a:cs typeface="Trebuchet MS"/>
                <a:sym typeface="Trebuchet MS"/>
              </a:rPr>
              <a:t>Aaron, show the drone movie!</a:t>
            </a:r>
            <a:endParaRPr/>
          </a:p>
          <a:p>
            <a:pPr indent="-64135" lvl="0" marL="228600" marR="0" rtl="0" algn="l">
              <a:lnSpc>
                <a:spcPct val="70000"/>
              </a:lnSpc>
              <a:spcBef>
                <a:spcPts val="1000"/>
              </a:spcBef>
              <a:spcAft>
                <a:spcPts val="0"/>
              </a:spcAft>
              <a:buClr>
                <a:schemeClr val="dk2"/>
              </a:buClr>
              <a:buSzPts val="2590"/>
              <a:buFont typeface="Arial"/>
              <a:buNone/>
            </a:pPr>
            <a:r>
              <a:t/>
            </a:r>
            <a:endParaRPr sz="2590">
              <a:solidFill>
                <a:srgbClr val="FF0000"/>
              </a:solidFill>
              <a:latin typeface="Trebuchet MS"/>
              <a:ea typeface="Trebuchet MS"/>
              <a:cs typeface="Trebuchet MS"/>
              <a:sym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78" name="Shape 478"/>
        <p:cNvGrpSpPr/>
        <p:nvPr/>
      </p:nvGrpSpPr>
      <p:grpSpPr>
        <a:xfrm>
          <a:off x="0" y="0"/>
          <a:ext cx="0" cy="0"/>
          <a:chOff x="0" y="0"/>
          <a:chExt cx="0" cy="0"/>
        </a:xfrm>
      </p:grpSpPr>
      <p:sp>
        <p:nvSpPr>
          <p:cNvPr id="479" name="Google Shape;479;p73"/>
          <p:cNvSpPr txBox="1"/>
          <p:nvPr>
            <p:ph type="ctrTitle"/>
          </p:nvPr>
        </p:nvSpPr>
        <p:spPr>
          <a:xfrm>
            <a:off x="738394" y="1807883"/>
            <a:ext cx="6884894" cy="196147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C00000"/>
              </a:buClr>
              <a:buFont typeface="Raleway"/>
              <a:buNone/>
            </a:pPr>
            <a:r>
              <a:rPr b="1" i="0" lang="en-US" sz="3200" u="none" cap="none" strike="noStrike">
                <a:solidFill>
                  <a:srgbClr val="C00000"/>
                </a:solidFill>
                <a:latin typeface="Raleway"/>
                <a:ea typeface="Raleway"/>
                <a:cs typeface="Raleway"/>
                <a:sym typeface="Raleway"/>
              </a:rPr>
              <a:t>Now tell us which projects you’d like to work on this summer!</a:t>
            </a:r>
            <a:endParaRPr b="1" i="0" sz="3200" u="none" cap="none" strike="noStrike">
              <a:solidFill>
                <a:srgbClr val="C00000"/>
              </a:solidFill>
              <a:latin typeface="Raleway"/>
              <a:ea typeface="Raleway"/>
              <a:cs typeface="Raleway"/>
              <a:sym typeface="Ralewa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4"/>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600" u="none" cap="none" strike="noStrike">
                <a:solidFill>
                  <a:schemeClr val="dk2"/>
                </a:solidFill>
                <a:latin typeface="Raleway"/>
                <a:ea typeface="Raleway"/>
                <a:cs typeface="Raleway"/>
                <a:sym typeface="Raleway"/>
              </a:rPr>
              <a:t>Tips &amp; Instructions</a:t>
            </a:r>
            <a:endParaRPr b="1" i="0" sz="3600" u="none" cap="none" strike="noStrike">
              <a:solidFill>
                <a:schemeClr val="dk2"/>
              </a:solidFill>
              <a:latin typeface="Raleway"/>
              <a:ea typeface="Raleway"/>
              <a:cs typeface="Raleway"/>
              <a:sym typeface="Raleway"/>
            </a:endParaRPr>
          </a:p>
        </p:txBody>
      </p:sp>
      <p:sp>
        <p:nvSpPr>
          <p:cNvPr id="485" name="Google Shape;485;p74"/>
          <p:cNvSpPr txBox="1"/>
          <p:nvPr/>
        </p:nvSpPr>
        <p:spPr>
          <a:xfrm>
            <a:off x="664285" y="1198879"/>
            <a:ext cx="10881360" cy="4439921"/>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Read the ‘Project Descriptions’ in the Google Drive Shared Folder</a:t>
            </a:r>
            <a:endParaRPr/>
          </a:p>
          <a:p>
            <a:pPr indent="-342900" lvl="0" marL="342900" marR="0" rtl="0" algn="l">
              <a:lnSpc>
                <a:spcPct val="90000"/>
              </a:lnSpc>
              <a:spcBef>
                <a:spcPts val="100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Talk to Project PI’s &amp; Co-PI’s for more information</a:t>
            </a:r>
            <a:endParaRPr/>
          </a:p>
          <a:p>
            <a:pPr indent="-342900" lvl="0" marL="342900" marR="0" rtl="0" algn="l">
              <a:lnSpc>
                <a:spcPct val="90000"/>
              </a:lnSpc>
              <a:spcBef>
                <a:spcPts val="100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Send an email to Gizem Korkmaz (</a:t>
            </a:r>
            <a:r>
              <a:rPr lang="en-US" sz="2400" u="sng">
                <a:solidFill>
                  <a:schemeClr val="hlink"/>
                </a:solidFill>
                <a:latin typeface="Trebuchet MS"/>
                <a:ea typeface="Trebuchet MS"/>
                <a:cs typeface="Trebuchet MS"/>
                <a:sym typeface="Trebuchet MS"/>
                <a:hlinkClick r:id="rId3"/>
              </a:rPr>
              <a:t>gkorkmaz@vt.edu)</a:t>
            </a:r>
            <a:r>
              <a:rPr lang="en-US" sz="2400">
                <a:solidFill>
                  <a:schemeClr val="dk2"/>
                </a:solidFill>
                <a:latin typeface="Trebuchet MS"/>
                <a:ea typeface="Trebuchet MS"/>
                <a:cs typeface="Trebuchet MS"/>
                <a:sym typeface="Trebuchet MS"/>
              </a:rPr>
              <a:t> &amp; Aaron Schroeder (</a:t>
            </a:r>
            <a:r>
              <a:rPr lang="en-US" sz="2400" u="sng">
                <a:solidFill>
                  <a:schemeClr val="hlink"/>
                </a:solidFill>
                <a:latin typeface="Trebuchet MS"/>
                <a:ea typeface="Trebuchet MS"/>
                <a:cs typeface="Trebuchet MS"/>
                <a:sym typeface="Trebuchet MS"/>
                <a:hlinkClick r:id="rId4"/>
              </a:rPr>
              <a:t>aschroed@vt.edu)</a:t>
            </a:r>
            <a:r>
              <a:rPr lang="en-US" sz="2400">
                <a:solidFill>
                  <a:schemeClr val="dk2"/>
                </a:solidFill>
                <a:latin typeface="Trebuchet MS"/>
                <a:ea typeface="Trebuchet MS"/>
                <a:cs typeface="Trebuchet MS"/>
                <a:sym typeface="Trebuchet MS"/>
              </a:rPr>
              <a:t> indicating:</a:t>
            </a:r>
            <a:endParaRPr/>
          </a:p>
          <a:p>
            <a:pPr indent="0" lvl="0" marL="0" marR="0" rtl="0" algn="l">
              <a:lnSpc>
                <a:spcPct val="90000"/>
              </a:lnSpc>
              <a:spcBef>
                <a:spcPts val="1000"/>
              </a:spcBef>
              <a:spcAft>
                <a:spcPts val="0"/>
              </a:spcAft>
              <a:buClr>
                <a:schemeClr val="dk2"/>
              </a:buClr>
              <a:buFont typeface="Arial"/>
              <a:buNone/>
            </a:pPr>
            <a:r>
              <a:rPr lang="en-US" sz="2400">
                <a:solidFill>
                  <a:schemeClr val="dk2"/>
                </a:solidFill>
                <a:latin typeface="Trebuchet MS"/>
                <a:ea typeface="Trebuchet MS"/>
                <a:cs typeface="Trebuchet MS"/>
                <a:sym typeface="Trebuchet MS"/>
              </a:rPr>
              <a:t>	- </a:t>
            </a:r>
            <a:r>
              <a:rPr lang="en-US" sz="2400">
                <a:solidFill>
                  <a:srgbClr val="7030A0"/>
                </a:solidFill>
                <a:latin typeface="Trebuchet MS"/>
                <a:ea typeface="Trebuchet MS"/>
                <a:cs typeface="Trebuchet MS"/>
                <a:sym typeface="Trebuchet MS"/>
              </a:rPr>
              <a:t>top 5</a:t>
            </a:r>
            <a:r>
              <a:rPr lang="en-US" sz="2400">
                <a:solidFill>
                  <a:schemeClr val="dk2"/>
                </a:solidFill>
                <a:latin typeface="Trebuchet MS"/>
                <a:ea typeface="Trebuchet MS"/>
                <a:cs typeface="Trebuchet MS"/>
                <a:sym typeface="Trebuchet MS"/>
              </a:rPr>
              <a:t> project choices</a:t>
            </a:r>
            <a:endParaRPr/>
          </a:p>
          <a:p>
            <a:pPr indent="0" lvl="0" marL="0" marR="0" rtl="0" algn="l">
              <a:lnSpc>
                <a:spcPct val="90000"/>
              </a:lnSpc>
              <a:spcBef>
                <a:spcPts val="1000"/>
              </a:spcBef>
              <a:spcAft>
                <a:spcPts val="0"/>
              </a:spcAft>
              <a:buClr>
                <a:schemeClr val="dk2"/>
              </a:buClr>
              <a:buFont typeface="Arial"/>
              <a:buNone/>
            </a:pPr>
            <a:r>
              <a:rPr lang="en-US" sz="2400">
                <a:solidFill>
                  <a:schemeClr val="dk2"/>
                </a:solidFill>
                <a:latin typeface="Trebuchet MS"/>
                <a:ea typeface="Trebuchet MS"/>
                <a:cs typeface="Trebuchet MS"/>
                <a:sym typeface="Trebuchet MS"/>
              </a:rPr>
              <a:t>	- level of R (and other language) skills (</a:t>
            </a:r>
            <a:r>
              <a:rPr lang="en-US" sz="2400">
                <a:solidFill>
                  <a:srgbClr val="00B050"/>
                </a:solidFill>
                <a:latin typeface="Trebuchet MS"/>
                <a:ea typeface="Trebuchet MS"/>
                <a:cs typeface="Trebuchet MS"/>
                <a:sym typeface="Trebuchet MS"/>
              </a:rPr>
              <a:t>none/low/medium/high</a:t>
            </a:r>
            <a:r>
              <a:rPr lang="en-US" sz="2400">
                <a:solidFill>
                  <a:schemeClr val="dk2"/>
                </a:solidFill>
                <a:latin typeface="Trebuchet MS"/>
                <a:ea typeface="Trebuchet MS"/>
                <a:cs typeface="Trebuchet MS"/>
                <a:sym typeface="Trebuchet MS"/>
              </a:rPr>
              <a:t>) </a:t>
            </a:r>
            <a:endParaRPr sz="2400">
              <a:solidFill>
                <a:schemeClr val="dk2"/>
              </a:solidFill>
              <a:latin typeface="Trebuchet MS"/>
              <a:ea typeface="Trebuchet MS"/>
              <a:cs typeface="Trebuchet MS"/>
              <a:sym typeface="Trebuchet MS"/>
            </a:endParaRPr>
          </a:p>
          <a:p>
            <a:pPr indent="-342900" lvl="0" marL="342900" marR="0" rtl="0" algn="l">
              <a:lnSpc>
                <a:spcPct val="90000"/>
              </a:lnSpc>
              <a:spcBef>
                <a:spcPts val="100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by </a:t>
            </a:r>
            <a:r>
              <a:rPr lang="en-US" sz="2400" u="sng">
                <a:solidFill>
                  <a:schemeClr val="dk2"/>
                </a:solidFill>
                <a:latin typeface="Trebuchet MS"/>
                <a:ea typeface="Trebuchet MS"/>
                <a:cs typeface="Trebuchet MS"/>
                <a:sym typeface="Trebuchet MS"/>
              </a:rPr>
              <a:t>9AM tomorrow, sooner the better</a:t>
            </a:r>
            <a:r>
              <a:rPr lang="en-US" sz="2400">
                <a:solidFill>
                  <a:schemeClr val="dk2"/>
                </a:solidFill>
                <a:latin typeface="Trebuchet MS"/>
                <a:ea typeface="Trebuchet MS"/>
                <a:cs typeface="Trebuchet MS"/>
                <a:sym typeface="Trebuchet MS"/>
              </a:rPr>
              <a:t>!</a:t>
            </a:r>
            <a:endParaRPr/>
          </a:p>
          <a:p>
            <a:pPr indent="-342900" lvl="0" marL="342900" marR="0" rtl="0" algn="l">
              <a:lnSpc>
                <a:spcPct val="90000"/>
              </a:lnSpc>
              <a:spcBef>
                <a:spcPts val="100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Talk to Gizem &amp; Aaron for suggestions, Offices 3-010 &amp; 3-030</a:t>
            </a:r>
            <a:endParaRPr/>
          </a:p>
          <a:p>
            <a:pPr indent="-342900" lvl="0" marL="342900" marR="0" rtl="0" algn="l">
              <a:lnSpc>
                <a:spcPct val="90000"/>
              </a:lnSpc>
              <a:spcBef>
                <a:spcPts val="100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You will be assigned projects and mentors tomorrow!</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5"/>
          <p:cNvSpPr txBox="1"/>
          <p:nvPr>
            <p:ph type="title"/>
          </p:nvPr>
        </p:nvSpPr>
        <p:spPr>
          <a:xfrm>
            <a:off x="423434" y="0"/>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Projects</a:t>
            </a:r>
            <a:endParaRPr b="1" i="0" sz="4000" u="none" cap="none" strike="noStrike">
              <a:solidFill>
                <a:schemeClr val="dk2"/>
              </a:solidFill>
              <a:latin typeface="Raleway"/>
              <a:ea typeface="Raleway"/>
              <a:cs typeface="Raleway"/>
              <a:sym typeface="Raleway"/>
            </a:endParaRPr>
          </a:p>
        </p:txBody>
      </p:sp>
      <p:sp>
        <p:nvSpPr>
          <p:cNvPr id="491" name="Google Shape;491;p75"/>
          <p:cNvSpPr txBox="1"/>
          <p:nvPr>
            <p:ph idx="1" type="body"/>
          </p:nvPr>
        </p:nvSpPr>
        <p:spPr>
          <a:xfrm>
            <a:off x="660400" y="1127760"/>
            <a:ext cx="10551160" cy="5069840"/>
          </a:xfrm>
          <a:prstGeom prst="rect">
            <a:avLst/>
          </a:prstGeom>
          <a:noFill/>
          <a:ln>
            <a:noFill/>
          </a:ln>
        </p:spPr>
        <p:txBody>
          <a:bodyPr anchorCtr="0" anchor="t" bIns="45700" lIns="91425" spcFirstLastPara="1" rIns="91425" wrap="square" tIns="45700">
            <a:noAutofit/>
          </a:bodyPr>
          <a:lstStyle/>
          <a:p>
            <a:pPr indent="-228600" lvl="0" marL="228600" marR="0" rtl="0" algn="l">
              <a:lnSpc>
                <a:spcPct val="70000"/>
              </a:lnSpc>
              <a:spcBef>
                <a:spcPts val="0"/>
              </a:spcBef>
              <a:spcAft>
                <a:spcPts val="0"/>
              </a:spcAft>
              <a:buClr>
                <a:schemeClr val="dk2"/>
              </a:buClr>
              <a:buSzPts val="1960"/>
              <a:buFont typeface="Arial"/>
              <a:buChar char="•"/>
            </a:pPr>
            <a:r>
              <a:rPr b="0" i="0" lang="en-US" sz="1960" u="none" cap="none" strike="noStrike">
                <a:solidFill>
                  <a:schemeClr val="dk2"/>
                </a:solidFill>
                <a:latin typeface="Trebuchet MS"/>
                <a:ea typeface="Trebuchet MS"/>
                <a:cs typeface="Trebuchet MS"/>
                <a:sym typeface="Trebuchet MS"/>
              </a:rPr>
              <a:t>DSPG Group Project – Community Profiles &amp; Indicators</a:t>
            </a:r>
            <a:endParaRPr/>
          </a:p>
          <a:p>
            <a:pPr indent="-228600" lvl="1" marL="685800" marR="0" rtl="0" algn="l">
              <a:lnSpc>
                <a:spcPct val="70000"/>
              </a:lnSpc>
              <a:spcBef>
                <a:spcPts val="500"/>
              </a:spcBef>
              <a:spcAft>
                <a:spcPts val="0"/>
              </a:spcAft>
              <a:buClr>
                <a:schemeClr val="dk2"/>
              </a:buClr>
              <a:buSzPts val="1679"/>
              <a:buFont typeface="Arial"/>
              <a:buChar char="•"/>
            </a:pPr>
            <a:r>
              <a:rPr b="0" i="0" lang="en-US" sz="1679" u="none" cap="none" strike="noStrike">
                <a:solidFill>
                  <a:schemeClr val="dk2"/>
                </a:solidFill>
                <a:latin typeface="Trebuchet MS"/>
                <a:ea typeface="Trebuchet MS"/>
                <a:cs typeface="Trebuchet MS"/>
                <a:sym typeface="Trebuchet MS"/>
              </a:rPr>
              <a:t>Alexandria </a:t>
            </a:r>
            <a:endParaRPr/>
          </a:p>
          <a:p>
            <a:pPr indent="-228600" lvl="1" marL="685800" marR="0" rtl="0" algn="l">
              <a:lnSpc>
                <a:spcPct val="70000"/>
              </a:lnSpc>
              <a:spcBef>
                <a:spcPts val="500"/>
              </a:spcBef>
              <a:spcAft>
                <a:spcPts val="0"/>
              </a:spcAft>
              <a:buClr>
                <a:schemeClr val="dk2"/>
              </a:buClr>
              <a:buSzPts val="1679"/>
              <a:buFont typeface="Arial"/>
              <a:buChar char="•"/>
            </a:pPr>
            <a:r>
              <a:rPr b="0" i="0" lang="en-US" sz="1679" u="none" cap="none" strike="noStrike">
                <a:solidFill>
                  <a:schemeClr val="dk2"/>
                </a:solidFill>
                <a:latin typeface="Trebuchet MS"/>
                <a:ea typeface="Trebuchet MS"/>
                <a:cs typeface="Trebuchet MS"/>
                <a:sym typeface="Trebuchet MS"/>
              </a:rPr>
              <a:t>Arlington</a:t>
            </a:r>
            <a:endParaRPr/>
          </a:p>
          <a:p>
            <a:pPr indent="-228600" lvl="1" marL="685800" marR="0" rtl="0" algn="l">
              <a:lnSpc>
                <a:spcPct val="70000"/>
              </a:lnSpc>
              <a:spcBef>
                <a:spcPts val="500"/>
              </a:spcBef>
              <a:spcAft>
                <a:spcPts val="0"/>
              </a:spcAft>
              <a:buClr>
                <a:schemeClr val="dk2"/>
              </a:buClr>
              <a:buSzPts val="1679"/>
              <a:buFont typeface="Arial"/>
              <a:buChar char="•"/>
            </a:pPr>
            <a:r>
              <a:rPr b="0" i="0" lang="en-US" sz="1679" u="none" cap="none" strike="noStrike">
                <a:solidFill>
                  <a:schemeClr val="dk2"/>
                </a:solidFill>
                <a:latin typeface="Trebuchet MS"/>
                <a:ea typeface="Trebuchet MS"/>
                <a:cs typeface="Trebuchet MS"/>
                <a:sym typeface="Trebuchet MS"/>
              </a:rPr>
              <a:t>Fairfax</a:t>
            </a:r>
            <a:endParaRPr/>
          </a:p>
          <a:p>
            <a:pPr indent="-228600" lvl="1" marL="685800" marR="0" rtl="0" algn="l">
              <a:lnSpc>
                <a:spcPct val="70000"/>
              </a:lnSpc>
              <a:spcBef>
                <a:spcPts val="500"/>
              </a:spcBef>
              <a:spcAft>
                <a:spcPts val="0"/>
              </a:spcAft>
              <a:buClr>
                <a:schemeClr val="dk2"/>
              </a:buClr>
              <a:buSzPts val="1679"/>
              <a:buFont typeface="Arial"/>
              <a:buChar char="•"/>
            </a:pPr>
            <a:r>
              <a:rPr b="0" i="0" lang="en-US" sz="1679" u="none" cap="none" strike="noStrike">
                <a:solidFill>
                  <a:schemeClr val="dk2"/>
                </a:solidFill>
                <a:latin typeface="Trebuchet MS"/>
                <a:ea typeface="Trebuchet MS"/>
                <a:cs typeface="Trebuchet MS"/>
                <a:sym typeface="Trebuchet MS"/>
              </a:rPr>
              <a:t>New Kent</a:t>
            </a:r>
            <a:endParaRPr/>
          </a:p>
          <a:p>
            <a:pPr indent="-228600" lvl="1" marL="685800" marR="0" rtl="0" algn="l">
              <a:lnSpc>
                <a:spcPct val="70000"/>
              </a:lnSpc>
              <a:spcBef>
                <a:spcPts val="500"/>
              </a:spcBef>
              <a:spcAft>
                <a:spcPts val="0"/>
              </a:spcAft>
              <a:buClr>
                <a:schemeClr val="dk2"/>
              </a:buClr>
              <a:buSzPts val="1679"/>
              <a:buFont typeface="Arial"/>
              <a:buChar char="•"/>
            </a:pPr>
            <a:r>
              <a:rPr b="0" i="0" lang="en-US" sz="1679" u="none" cap="none" strike="noStrike">
                <a:solidFill>
                  <a:schemeClr val="dk2"/>
                </a:solidFill>
                <a:latin typeface="Trebuchet MS"/>
                <a:ea typeface="Trebuchet MS"/>
                <a:cs typeface="Trebuchet MS"/>
                <a:sym typeface="Trebuchet MS"/>
              </a:rPr>
              <a:t>Roanoke</a:t>
            </a:r>
            <a:endParaRPr/>
          </a:p>
          <a:p>
            <a:pPr indent="-228600" lvl="0" marL="228600" marR="0" rtl="0" algn="l">
              <a:lnSpc>
                <a:spcPct val="70000"/>
              </a:lnSpc>
              <a:spcBef>
                <a:spcPts val="1000"/>
              </a:spcBef>
              <a:spcAft>
                <a:spcPts val="0"/>
              </a:spcAft>
              <a:buClr>
                <a:schemeClr val="dk2"/>
              </a:buClr>
              <a:buSzPts val="1960"/>
              <a:buFont typeface="Arial"/>
              <a:buChar char="•"/>
            </a:pPr>
            <a:r>
              <a:rPr b="0" i="0" lang="en-US" sz="1960" u="none" cap="none" strike="noStrike">
                <a:solidFill>
                  <a:schemeClr val="dk2"/>
                </a:solidFill>
                <a:latin typeface="Trebuchet MS"/>
                <a:ea typeface="Trebuchet MS"/>
                <a:cs typeface="Trebuchet MS"/>
                <a:sym typeface="Trebuchet MS"/>
              </a:rPr>
              <a:t>NSF NCSES Projects</a:t>
            </a:r>
            <a:endParaRPr/>
          </a:p>
          <a:p>
            <a:pPr indent="-228600" lvl="1" marL="685800" marR="0" rtl="0" algn="l">
              <a:lnSpc>
                <a:spcPct val="70000"/>
              </a:lnSpc>
              <a:spcBef>
                <a:spcPts val="500"/>
              </a:spcBef>
              <a:spcAft>
                <a:spcPts val="0"/>
              </a:spcAft>
              <a:buClr>
                <a:schemeClr val="dk2"/>
              </a:buClr>
              <a:buSzPts val="1679"/>
              <a:buFont typeface="Arial"/>
              <a:buChar char="•"/>
            </a:pPr>
            <a:r>
              <a:rPr b="0" i="0" lang="en-US" sz="1679" u="none" cap="none" strike="noStrike">
                <a:solidFill>
                  <a:schemeClr val="dk2"/>
                </a:solidFill>
                <a:latin typeface="Trebuchet MS"/>
                <a:ea typeface="Trebuchet MS"/>
                <a:cs typeface="Trebuchet MS"/>
                <a:sym typeface="Trebuchet MS"/>
              </a:rPr>
              <a:t>Open Source Software (OSS)</a:t>
            </a:r>
            <a:endParaRPr/>
          </a:p>
          <a:p>
            <a:pPr indent="-228600" lvl="1" marL="685800" marR="0" rtl="0" algn="l">
              <a:lnSpc>
                <a:spcPct val="70000"/>
              </a:lnSpc>
              <a:spcBef>
                <a:spcPts val="500"/>
              </a:spcBef>
              <a:spcAft>
                <a:spcPts val="0"/>
              </a:spcAft>
              <a:buClr>
                <a:schemeClr val="dk2"/>
              </a:buClr>
              <a:buSzPts val="1679"/>
              <a:buFont typeface="Arial"/>
              <a:buChar char="•"/>
            </a:pPr>
            <a:r>
              <a:rPr b="0" i="0" lang="en-US" sz="1679" u="none" cap="none" strike="noStrike">
                <a:solidFill>
                  <a:schemeClr val="dk2"/>
                </a:solidFill>
                <a:latin typeface="Trebuchet MS"/>
                <a:ea typeface="Trebuchet MS"/>
                <a:cs typeface="Trebuchet MS"/>
                <a:sym typeface="Trebuchet MS"/>
              </a:rPr>
              <a:t>Business Innovation</a:t>
            </a:r>
            <a:endParaRPr/>
          </a:p>
          <a:p>
            <a:pPr indent="-228600" lvl="1" marL="685800" marR="0" rtl="0" algn="l">
              <a:lnSpc>
                <a:spcPct val="70000"/>
              </a:lnSpc>
              <a:spcBef>
                <a:spcPts val="500"/>
              </a:spcBef>
              <a:spcAft>
                <a:spcPts val="0"/>
              </a:spcAft>
              <a:buClr>
                <a:schemeClr val="dk2"/>
              </a:buClr>
              <a:buSzPts val="1679"/>
              <a:buFont typeface="Arial"/>
              <a:buChar char="•"/>
            </a:pPr>
            <a:r>
              <a:rPr b="0" i="0" lang="en-US" sz="1679" u="none" cap="none" strike="noStrike">
                <a:solidFill>
                  <a:schemeClr val="dk2"/>
                </a:solidFill>
                <a:latin typeface="Trebuchet MS"/>
                <a:ea typeface="Trebuchet MS"/>
                <a:cs typeface="Trebuchet MS"/>
                <a:sym typeface="Trebuchet MS"/>
              </a:rPr>
              <a:t>STEM Education</a:t>
            </a:r>
            <a:endParaRPr/>
          </a:p>
          <a:p>
            <a:pPr indent="-228600" lvl="0" marL="228600" marR="0" rtl="0" algn="l">
              <a:lnSpc>
                <a:spcPct val="70000"/>
              </a:lnSpc>
              <a:spcBef>
                <a:spcPts val="1000"/>
              </a:spcBef>
              <a:spcAft>
                <a:spcPts val="0"/>
              </a:spcAft>
              <a:buClr>
                <a:schemeClr val="dk2"/>
              </a:buClr>
              <a:buSzPts val="1960"/>
              <a:buFont typeface="Arial"/>
              <a:buChar char="•"/>
            </a:pPr>
            <a:r>
              <a:rPr b="0" i="0" lang="en-US" sz="1960" u="none" cap="none" strike="noStrike">
                <a:solidFill>
                  <a:schemeClr val="dk2"/>
                </a:solidFill>
                <a:latin typeface="Trebuchet MS"/>
                <a:ea typeface="Trebuchet MS"/>
                <a:cs typeface="Trebuchet MS"/>
                <a:sym typeface="Trebuchet MS"/>
              </a:rPr>
              <a:t>Army Research Institute (ARI)</a:t>
            </a:r>
            <a:endParaRPr/>
          </a:p>
          <a:p>
            <a:pPr indent="-228600" lvl="0" marL="228600" marR="0" rtl="0" algn="l">
              <a:lnSpc>
                <a:spcPct val="70000"/>
              </a:lnSpc>
              <a:spcBef>
                <a:spcPts val="1000"/>
              </a:spcBef>
              <a:spcAft>
                <a:spcPts val="0"/>
              </a:spcAft>
              <a:buClr>
                <a:schemeClr val="dk2"/>
              </a:buClr>
              <a:buSzPts val="1960"/>
              <a:buFont typeface="Arial"/>
              <a:buChar char="•"/>
            </a:pPr>
            <a:r>
              <a:rPr b="0" i="0" lang="en-US" sz="1960" u="none" cap="none" strike="noStrike">
                <a:solidFill>
                  <a:schemeClr val="dk2"/>
                </a:solidFill>
                <a:latin typeface="Trebuchet MS"/>
                <a:ea typeface="Trebuchet MS"/>
                <a:cs typeface="Trebuchet MS"/>
                <a:sym typeface="Trebuchet MS"/>
              </a:rPr>
              <a:t>State Council of Higher Education for Virginia (SCHEV)</a:t>
            </a:r>
            <a:endParaRPr/>
          </a:p>
          <a:p>
            <a:pPr indent="-228600" lvl="0" marL="228600" marR="0" rtl="0" algn="l">
              <a:lnSpc>
                <a:spcPct val="70000"/>
              </a:lnSpc>
              <a:spcBef>
                <a:spcPts val="1000"/>
              </a:spcBef>
              <a:spcAft>
                <a:spcPts val="0"/>
              </a:spcAft>
              <a:buClr>
                <a:schemeClr val="dk2"/>
              </a:buClr>
              <a:buSzPts val="1960"/>
              <a:buFont typeface="Arial"/>
              <a:buChar char="•"/>
            </a:pPr>
            <a:r>
              <a:rPr b="0" i="0" lang="en-US" sz="1960" u="none" cap="none" strike="noStrike">
                <a:solidFill>
                  <a:schemeClr val="dk2"/>
                </a:solidFill>
                <a:latin typeface="Trebuchet MS"/>
                <a:ea typeface="Trebuchet MS"/>
                <a:cs typeface="Trebuchet MS"/>
                <a:sym typeface="Trebuchet MS"/>
              </a:rPr>
              <a:t>Washington Metropolitan Area Transit (WMATA) Project</a:t>
            </a:r>
            <a:endParaRPr/>
          </a:p>
          <a:p>
            <a:pPr indent="-228600" lvl="0" marL="228600" marR="0" rtl="0" algn="l">
              <a:lnSpc>
                <a:spcPct val="70000"/>
              </a:lnSpc>
              <a:spcBef>
                <a:spcPts val="1000"/>
              </a:spcBef>
              <a:spcAft>
                <a:spcPts val="0"/>
              </a:spcAft>
              <a:buClr>
                <a:schemeClr val="dk2"/>
              </a:buClr>
              <a:buSzPts val="1960"/>
              <a:buFont typeface="Arial"/>
              <a:buChar char="•"/>
            </a:pPr>
            <a:r>
              <a:rPr b="0" i="0" lang="en-US" sz="1960" u="none" cap="none" strike="noStrike">
                <a:solidFill>
                  <a:schemeClr val="dk2"/>
                </a:solidFill>
                <a:latin typeface="Trebuchet MS"/>
                <a:ea typeface="Trebuchet MS"/>
                <a:cs typeface="Trebuchet MS"/>
                <a:sym typeface="Trebuchet MS"/>
              </a:rPr>
              <a:t>Arlington County Projects</a:t>
            </a:r>
            <a:endParaRPr/>
          </a:p>
          <a:p>
            <a:pPr indent="-228600" lvl="1" marL="685800" marR="0" rtl="0" algn="l">
              <a:lnSpc>
                <a:spcPct val="70000"/>
              </a:lnSpc>
              <a:spcBef>
                <a:spcPts val="500"/>
              </a:spcBef>
              <a:spcAft>
                <a:spcPts val="0"/>
              </a:spcAft>
              <a:buClr>
                <a:schemeClr val="dk2"/>
              </a:buClr>
              <a:buSzPts val="1679"/>
              <a:buFont typeface="Arial"/>
              <a:buChar char="•"/>
            </a:pPr>
            <a:r>
              <a:rPr b="0" i="0" lang="en-US" sz="1679" u="none" cap="none" strike="noStrike">
                <a:solidFill>
                  <a:schemeClr val="dk2"/>
                </a:solidFill>
                <a:latin typeface="Trebuchet MS"/>
                <a:ea typeface="Trebuchet MS"/>
                <a:cs typeface="Trebuchet MS"/>
                <a:sym typeface="Trebuchet MS"/>
              </a:rPr>
              <a:t>Public Safety 911: Police and Fire Departments (AC 911)</a:t>
            </a:r>
            <a:endParaRPr/>
          </a:p>
          <a:p>
            <a:pPr indent="-228600" lvl="1" marL="685800" marR="0" rtl="0" algn="l">
              <a:lnSpc>
                <a:spcPct val="70000"/>
              </a:lnSpc>
              <a:spcBef>
                <a:spcPts val="500"/>
              </a:spcBef>
              <a:spcAft>
                <a:spcPts val="0"/>
              </a:spcAft>
              <a:buClr>
                <a:schemeClr val="dk2"/>
              </a:buClr>
              <a:buSzPts val="1679"/>
              <a:buFont typeface="Arial"/>
              <a:buChar char="•"/>
            </a:pPr>
            <a:r>
              <a:rPr b="0" i="0" lang="en-US" sz="1679" u="none" cap="none" strike="noStrike">
                <a:solidFill>
                  <a:schemeClr val="dk2"/>
                </a:solidFill>
                <a:latin typeface="Trebuchet MS"/>
                <a:ea typeface="Trebuchet MS"/>
                <a:cs typeface="Trebuchet MS"/>
                <a:sym typeface="Trebuchet MS"/>
              </a:rPr>
              <a:t>Department of Human Services (DHS)</a:t>
            </a:r>
            <a:endParaRPr/>
          </a:p>
          <a:p>
            <a:pPr indent="-228600" lvl="0" marL="228600" marR="0" rtl="0" algn="l">
              <a:lnSpc>
                <a:spcPct val="70000"/>
              </a:lnSpc>
              <a:spcBef>
                <a:spcPts val="1000"/>
              </a:spcBef>
              <a:spcAft>
                <a:spcPts val="0"/>
              </a:spcAft>
              <a:buClr>
                <a:schemeClr val="dk2"/>
              </a:buClr>
              <a:buSzPts val="1960"/>
              <a:buFont typeface="Arial"/>
              <a:buChar char="•"/>
            </a:pPr>
            <a:r>
              <a:rPr b="0" i="0" lang="en-US" sz="1960" u="none" cap="none" strike="noStrike">
                <a:solidFill>
                  <a:schemeClr val="dk2"/>
                </a:solidFill>
                <a:latin typeface="Trebuchet MS"/>
                <a:ea typeface="Trebuchet MS"/>
                <a:cs typeface="Trebuchet MS"/>
                <a:sym typeface="Trebuchet MS"/>
              </a:rPr>
              <a:t>The Beach</a:t>
            </a:r>
            <a:endParaRPr b="0" i="0" sz="196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0" y="50800"/>
            <a:ext cx="12192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SDAL Data Framework</a:t>
            </a:r>
            <a:endParaRPr b="1" i="0" sz="4000" u="none" cap="none" strike="noStrike">
              <a:solidFill>
                <a:schemeClr val="dk2"/>
              </a:solidFill>
              <a:latin typeface="Raleway"/>
              <a:ea typeface="Raleway"/>
              <a:cs typeface="Raleway"/>
              <a:sym typeface="Raleway"/>
            </a:endParaRPr>
          </a:p>
        </p:txBody>
      </p:sp>
      <p:sp>
        <p:nvSpPr>
          <p:cNvPr id="86" name="Google Shape;86;p18"/>
          <p:cNvSpPr txBox="1"/>
          <p:nvPr/>
        </p:nvSpPr>
        <p:spPr>
          <a:xfrm>
            <a:off x="508001" y="1193800"/>
            <a:ext cx="184731" cy="6667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3733" u="none" cap="none" strike="noStrike">
              <a:solidFill>
                <a:schemeClr val="dk1"/>
              </a:solidFill>
              <a:latin typeface="Arial Narrow"/>
              <a:ea typeface="Arial Narrow"/>
              <a:cs typeface="Arial Narrow"/>
              <a:sym typeface="Arial Narrow"/>
            </a:endParaRPr>
          </a:p>
        </p:txBody>
      </p:sp>
      <p:pic>
        <p:nvPicPr>
          <p:cNvPr id="87" name="Google Shape;87;p18"/>
          <p:cNvPicPr preferRelativeResize="0"/>
          <p:nvPr/>
        </p:nvPicPr>
        <p:blipFill rotWithShape="1">
          <a:blip r:embed="rId3">
            <a:alphaModFix/>
          </a:blip>
          <a:srcRect b="864" l="778" r="0" t="841"/>
          <a:stretch/>
        </p:blipFill>
        <p:spPr>
          <a:xfrm>
            <a:off x="1652016" y="1193800"/>
            <a:ext cx="8887968" cy="5425440"/>
          </a:xfrm>
          <a:prstGeom prst="rect">
            <a:avLst/>
          </a:prstGeom>
          <a:noFill/>
          <a:ln cap="flat" cmpd="sng" w="28575">
            <a:solidFill>
              <a:schemeClr val="dk1"/>
            </a:solidFill>
            <a:prstDash val="solid"/>
            <a:round/>
            <a:headEnd len="sm" w="sm" type="none"/>
            <a:tailEnd len="sm" w="sm" type="none"/>
          </a:ln>
          <a:effectLst>
            <a:outerShdw blurRad="50800" rotWithShape="0" algn="tl" dir="2700000" dist="3810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91" name="Shape 91"/>
        <p:cNvGrpSpPr/>
        <p:nvPr/>
      </p:nvGrpSpPr>
      <p:grpSpPr>
        <a:xfrm>
          <a:off x="0" y="0"/>
          <a:ext cx="0" cy="0"/>
          <a:chOff x="0" y="0"/>
          <a:chExt cx="0" cy="0"/>
        </a:xfrm>
      </p:grpSpPr>
      <p:sp>
        <p:nvSpPr>
          <p:cNvPr id="92" name="Google Shape;92;p19"/>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Equity in Alexandria</a:t>
            </a:r>
            <a:endParaRPr b="1" i="0" sz="3200" u="none" cap="none" strike="noStrike">
              <a:solidFill>
                <a:schemeClr val="dk2"/>
              </a:solidFill>
              <a:latin typeface="Raleway"/>
              <a:ea typeface="Raleway"/>
              <a:cs typeface="Raleway"/>
              <a:sym typeface="Raleway"/>
            </a:endParaRPr>
          </a:p>
        </p:txBody>
      </p:sp>
      <p:sp>
        <p:nvSpPr>
          <p:cNvPr id="93" name="Google Shape;93;p19"/>
          <p:cNvSpPr txBox="1"/>
          <p:nvPr>
            <p:ph idx="1" type="subTitle"/>
          </p:nvPr>
        </p:nvSpPr>
        <p:spPr>
          <a:xfrm>
            <a:off x="443754" y="3760296"/>
            <a:ext cx="10529046" cy="16557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&amp; Co-PI: </a:t>
            </a:r>
            <a:r>
              <a:rPr b="0" i="0" lang="en-US" sz="2400" u="none" cap="none" strike="noStrike">
                <a:solidFill>
                  <a:schemeClr val="dk2"/>
                </a:solidFill>
                <a:latin typeface="Trebuchet MS"/>
                <a:ea typeface="Trebuchet MS"/>
                <a:cs typeface="Trebuchet MS"/>
                <a:sym typeface="Trebuchet MS"/>
              </a:rPr>
              <a:t>Emily Molfino &amp; Stephanie Shipp</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Team: </a:t>
            </a:r>
            <a:r>
              <a:rPr b="0" i="0" lang="en-US" sz="2400" u="none" cap="none" strike="noStrike">
                <a:solidFill>
                  <a:schemeClr val="dk2"/>
                </a:solidFill>
                <a:latin typeface="Trebuchet MS"/>
                <a:ea typeface="Trebuchet MS"/>
                <a:cs typeface="Trebuchet MS"/>
                <a:sym typeface="Trebuchet MS"/>
              </a:rPr>
              <a:t>Vicki Lancaster, Mark Orr</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0" i="0" lang="en-US" sz="2400" u="none" cap="none" strike="noStrike">
                <a:solidFill>
                  <a:schemeClr val="dk2"/>
                </a:solidFill>
                <a:latin typeface="Trebuchet MS"/>
                <a:ea typeface="Trebuchet MS"/>
                <a:cs typeface="Trebuchet MS"/>
                <a:sym typeface="Trebuchet MS"/>
              </a:rPr>
              <a:t>City of Alexandria, Office of Performance and Accountability</a:t>
            </a:r>
            <a:endParaRPr/>
          </a:p>
        </p:txBody>
      </p:sp>
      <p:pic>
        <p:nvPicPr>
          <p:cNvPr id="94" name="Google Shape;94;p19"/>
          <p:cNvPicPr preferRelativeResize="0"/>
          <p:nvPr/>
        </p:nvPicPr>
        <p:blipFill rotWithShape="1">
          <a:blip r:embed="rId4">
            <a:alphaModFix/>
          </a:blip>
          <a:srcRect b="0" l="0" r="0" t="0"/>
          <a:stretch/>
        </p:blipFill>
        <p:spPr>
          <a:xfrm>
            <a:off x="4394201" y="5068028"/>
            <a:ext cx="2433319" cy="16222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98" name="Shape 98"/>
        <p:cNvGrpSpPr/>
        <p:nvPr/>
      </p:nvGrpSpPr>
      <p:grpSpPr>
        <a:xfrm>
          <a:off x="0" y="0"/>
          <a:ext cx="0" cy="0"/>
          <a:chOff x="0" y="0"/>
          <a:chExt cx="0" cy="0"/>
        </a:xfrm>
      </p:grpSpPr>
      <p:pic>
        <p:nvPicPr>
          <p:cNvPr id="99" name="Google Shape;99;p20"/>
          <p:cNvPicPr preferRelativeResize="0"/>
          <p:nvPr/>
        </p:nvPicPr>
        <p:blipFill rotWithShape="1">
          <a:blip r:embed="rId3">
            <a:alphaModFix/>
          </a:blip>
          <a:srcRect b="0" l="0" r="0" t="0"/>
          <a:stretch/>
        </p:blipFill>
        <p:spPr>
          <a:xfrm>
            <a:off x="958630" y="0"/>
            <a:ext cx="10274739"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